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9"/>
  </p:notesMasterIdLst>
  <p:sldIdLst>
    <p:sldId id="256" r:id="rId2"/>
    <p:sldId id="303" r:id="rId3"/>
    <p:sldId id="261" r:id="rId4"/>
    <p:sldId id="304" r:id="rId5"/>
    <p:sldId id="305" r:id="rId6"/>
    <p:sldId id="262" r:id="rId7"/>
    <p:sldId id="263" r:id="rId8"/>
    <p:sldId id="264" r:id="rId9"/>
    <p:sldId id="269" r:id="rId10"/>
    <p:sldId id="270" r:id="rId11"/>
    <p:sldId id="271" r:id="rId12"/>
    <p:sldId id="272" r:id="rId13"/>
    <p:sldId id="273" r:id="rId14"/>
    <p:sldId id="274" r:id="rId15"/>
    <p:sldId id="275" r:id="rId16"/>
    <p:sldId id="276" r:id="rId17"/>
    <p:sldId id="277" r:id="rId18"/>
    <p:sldId id="278" r:id="rId19"/>
    <p:sldId id="279" r:id="rId20"/>
    <p:sldId id="280" r:id="rId21"/>
    <p:sldId id="281" r:id="rId22"/>
    <p:sldId id="282" r:id="rId23"/>
    <p:sldId id="283" r:id="rId24"/>
    <p:sldId id="284" r:id="rId25"/>
    <p:sldId id="285" r:id="rId26"/>
    <p:sldId id="286" r:id="rId27"/>
    <p:sldId id="287" r:id="rId28"/>
    <p:sldId id="288" r:id="rId29"/>
    <p:sldId id="289" r:id="rId30"/>
    <p:sldId id="290" r:id="rId31"/>
    <p:sldId id="291" r:id="rId32"/>
    <p:sldId id="292" r:id="rId33"/>
    <p:sldId id="293" r:id="rId34"/>
    <p:sldId id="294" r:id="rId35"/>
    <p:sldId id="295" r:id="rId36"/>
    <p:sldId id="296" r:id="rId37"/>
    <p:sldId id="297" r:id="rId38"/>
    <p:sldId id="298" r:id="rId39"/>
    <p:sldId id="299" r:id="rId40"/>
    <p:sldId id="300" r:id="rId41"/>
    <p:sldId id="301" r:id="rId42"/>
    <p:sldId id="302" r:id="rId43"/>
    <p:sldId id="265" r:id="rId44"/>
    <p:sldId id="267" r:id="rId45"/>
    <p:sldId id="307" r:id="rId46"/>
    <p:sldId id="268" r:id="rId47"/>
    <p:sldId id="259" r:id="rId48"/>
  </p:sldIdLst>
  <p:sldSz cx="12192000" cy="6858000"/>
  <p:notesSz cx="6858000" cy="9144000"/>
  <p:embeddedFontLst>
    <p:embeddedFont>
      <p:font typeface="Libre Baskerville" panose="02000000000000000000" pitchFamily="2" charset="0"/>
      <p:regular r:id="rId50"/>
      <p:bold r:id="rId51"/>
      <p:italic r:id="rId5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53" roundtripDataSignature="AMtx7mi4HmEECUlll0m8HTY06QsqsmZGG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8AF8684-B53D-461F-A202-837350474E66}" v="163" dt="2025-08-17T08:29:41.41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font" Target="fonts/font1.fntdata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customschemas.google.com/relationships/presentationmetadata" Target="metadata"/><Relationship Id="rId58" Type="http://schemas.microsoft.com/office/2015/10/relationships/revisionInfo" Target="revisionInfo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dirty="0"/>
          </a:p>
        </p:txBody>
      </p:sp>
      <p:sp>
        <p:nvSpPr>
          <p:cNvPr id="96" name="Google Shape;9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14" name="Google Shape;11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20" name="Google Shape;20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814232" y="6184984"/>
            <a:ext cx="3225397" cy="673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7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7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1" name="Google Shape;91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25" name="Google Shape;25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814232" y="6184984"/>
            <a:ext cx="3225397" cy="673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39" name="Google Shape;39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814232" y="6184984"/>
            <a:ext cx="3225397" cy="673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1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1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46" name="Google Shape;46;p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814232" y="6184984"/>
            <a:ext cx="3225397" cy="673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12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54" name="Google Shape;54;p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814232" y="6184984"/>
            <a:ext cx="3225397" cy="673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64" name="Google Shape;64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814232" y="6184984"/>
            <a:ext cx="3225397" cy="673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4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8" name="Google Shape;68;p14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72" name="Google Shape;72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814232" y="6184984"/>
            <a:ext cx="3225397" cy="673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5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76" name="Google Shape;76;p15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7" name="Google Shape;77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80" name="Google Shape;80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814232" y="6184984"/>
            <a:ext cx="3225397" cy="673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6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4" name="Google Shape;84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87" name="Google Shape;87;p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814232" y="6184984"/>
            <a:ext cx="3225397" cy="673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"/>
          <p:cNvSpPr txBox="1"/>
          <p:nvPr/>
        </p:nvSpPr>
        <p:spPr>
          <a:xfrm>
            <a:off x="2472904" y="3511509"/>
            <a:ext cx="7246189" cy="1354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>
              <a:buSzPts val="1800"/>
            </a:pPr>
            <a:br>
              <a:rPr lang="en-IN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Restaurant &amp; Consumer Data Project Using MySQL</a:t>
            </a:r>
            <a:endParaRPr sz="3200" b="1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897B16-369D-4B9F-19EB-A5FD88AC5163}"/>
              </a:ext>
            </a:extLst>
          </p:cNvPr>
          <p:cNvSpPr txBox="1"/>
          <p:nvPr/>
        </p:nvSpPr>
        <p:spPr>
          <a:xfrm>
            <a:off x="5958349" y="4949055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TEAM MEMBERS: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55E209-650E-5955-DA70-A4D1277D012B}"/>
              </a:ext>
            </a:extLst>
          </p:cNvPr>
          <p:cNvSpPr txBox="1"/>
          <p:nvPr/>
        </p:nvSpPr>
        <p:spPr>
          <a:xfrm>
            <a:off x="8052620" y="5349165"/>
            <a:ext cx="617465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T.Dharani</a:t>
            </a:r>
            <a:endParaRPr 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S.Shahul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Hameed</a:t>
            </a:r>
          </a:p>
          <a:p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Chandana Inturu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9B2DBA-282F-754F-D3CD-6B6758994E91}"/>
              </a:ext>
            </a:extLst>
          </p:cNvPr>
          <p:cNvSpPr txBox="1"/>
          <p:nvPr/>
        </p:nvSpPr>
        <p:spPr>
          <a:xfrm>
            <a:off x="747252" y="635735"/>
            <a:ext cx="1043202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2. Find </a:t>
            </a:r>
            <a:r>
              <a:rPr lang="en-US" sz="2000" dirty="0" err="1"/>
              <a:t>Consumer_ID</a:t>
            </a:r>
            <a:r>
              <a:rPr lang="en-US" sz="2000" dirty="0"/>
              <a:t>, Age, and Occupation of all consumers who are 'Students' AND are 'Smokers'.</a:t>
            </a:r>
            <a:endParaRPr lang="en-IN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74E100-4ECC-61A2-DB76-718B5C2DA1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252" y="3075128"/>
            <a:ext cx="4715533" cy="11527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CEDFE04-0EBD-6FFE-9E9F-70C5E24FB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8213" y="2662170"/>
            <a:ext cx="2915057" cy="247684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733C372-50B5-D7AE-01A0-948D9B53AAD1}"/>
              </a:ext>
            </a:extLst>
          </p:cNvPr>
          <p:cNvSpPr txBox="1"/>
          <p:nvPr/>
        </p:nvSpPr>
        <p:spPr>
          <a:xfrm>
            <a:off x="747252" y="1772064"/>
            <a:ext cx="14551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2400" b="1" dirty="0">
                <a:solidFill>
                  <a:srgbClr val="FF0000"/>
                </a:solidFill>
              </a:rPr>
              <a:t>QUERY :</a:t>
            </a:r>
            <a:r>
              <a:rPr lang="en-US" altLang="en-US" sz="1400" b="1" dirty="0">
                <a:solidFill>
                  <a:srgbClr val="FF0000"/>
                </a:solidFill>
              </a:rPr>
              <a:t> </a:t>
            </a:r>
            <a:endParaRPr lang="en-IN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9260564-7794-CD09-D573-13304190D450}"/>
              </a:ext>
            </a:extLst>
          </p:cNvPr>
          <p:cNvSpPr txBox="1"/>
          <p:nvPr/>
        </p:nvSpPr>
        <p:spPr>
          <a:xfrm>
            <a:off x="6462355" y="1772063"/>
            <a:ext cx="166165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2400" b="1" dirty="0">
                <a:solidFill>
                  <a:srgbClr val="FF0000"/>
                </a:solidFill>
              </a:rPr>
              <a:t>OUTPUT :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22307217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34D256-75CA-BF49-4014-8C2BE347ED22}"/>
              </a:ext>
            </a:extLst>
          </p:cNvPr>
          <p:cNvSpPr txBox="1"/>
          <p:nvPr/>
        </p:nvSpPr>
        <p:spPr>
          <a:xfrm>
            <a:off x="658759" y="631835"/>
            <a:ext cx="1085481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3. List the Name, City, </a:t>
            </a:r>
            <a:r>
              <a:rPr lang="en-US" sz="2000" dirty="0" err="1"/>
              <a:t>Alcohol_Service</a:t>
            </a:r>
            <a:r>
              <a:rPr lang="en-US" sz="2000" dirty="0"/>
              <a:t>, and Price of all restaurants that serve 'Wine &amp; Beer' and have a 'Medium' price level.</a:t>
            </a:r>
            <a:endParaRPr lang="en-IN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D86D47-5572-BF47-C156-C64BDDF8D7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759" y="3097161"/>
            <a:ext cx="4714623" cy="112087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FC156F3-744F-EF2B-71C4-59AC789C8B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2358" y="2666066"/>
            <a:ext cx="4858428" cy="249589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F2A86C2-33A7-B3B0-3601-3B311BF8544D}"/>
              </a:ext>
            </a:extLst>
          </p:cNvPr>
          <p:cNvSpPr txBox="1"/>
          <p:nvPr/>
        </p:nvSpPr>
        <p:spPr>
          <a:xfrm>
            <a:off x="658760" y="1772062"/>
            <a:ext cx="14551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2400" b="1" dirty="0">
                <a:solidFill>
                  <a:srgbClr val="FF0000"/>
                </a:solidFill>
              </a:rPr>
              <a:t>QUERY :</a:t>
            </a:r>
            <a:r>
              <a:rPr lang="en-US" altLang="en-US" sz="1400" b="1" dirty="0">
                <a:solidFill>
                  <a:srgbClr val="FF0000"/>
                </a:solidFill>
              </a:rPr>
              <a:t> </a:t>
            </a:r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54B9AB-087F-64ED-065F-8BA0DBF40DB3}"/>
              </a:ext>
            </a:extLst>
          </p:cNvPr>
          <p:cNvSpPr txBox="1"/>
          <p:nvPr/>
        </p:nvSpPr>
        <p:spPr>
          <a:xfrm>
            <a:off x="6086166" y="1772061"/>
            <a:ext cx="166165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2400" b="1" dirty="0">
                <a:solidFill>
                  <a:srgbClr val="FF0000"/>
                </a:solidFill>
              </a:rPr>
              <a:t>OUTPUT :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42600405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7848BB3-08C5-48E9-243E-61F7DCB49D5E}"/>
              </a:ext>
            </a:extLst>
          </p:cNvPr>
          <p:cNvSpPr txBox="1"/>
          <p:nvPr/>
        </p:nvSpPr>
        <p:spPr>
          <a:xfrm>
            <a:off x="786579" y="642525"/>
            <a:ext cx="9724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4. Find the names and cities of all restaurants that are part of a 'Franchise'.</a:t>
            </a:r>
            <a:endParaRPr lang="en-IN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ACE790-059F-846D-844B-2303B41C69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579" y="2776198"/>
            <a:ext cx="3458058" cy="130560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5EBEC32-A7BF-B560-08C0-BAF5E084EF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2759" y="2338366"/>
            <a:ext cx="3677163" cy="249589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20CFE71-3325-2995-2972-8E35B7D7AFEE}"/>
              </a:ext>
            </a:extLst>
          </p:cNvPr>
          <p:cNvSpPr txBox="1"/>
          <p:nvPr/>
        </p:nvSpPr>
        <p:spPr>
          <a:xfrm>
            <a:off x="786579" y="1624578"/>
            <a:ext cx="14551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2400" b="1" dirty="0">
                <a:solidFill>
                  <a:srgbClr val="FF0000"/>
                </a:solidFill>
              </a:rPr>
              <a:t>QUERY :</a:t>
            </a:r>
            <a:r>
              <a:rPr lang="en-US" altLang="en-US" sz="1400" b="1" dirty="0">
                <a:solidFill>
                  <a:srgbClr val="FF0000"/>
                </a:solidFill>
              </a:rPr>
              <a:t> </a:t>
            </a:r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C6E2B3-9245-7771-630E-D6AF15E11B24}"/>
              </a:ext>
            </a:extLst>
          </p:cNvPr>
          <p:cNvSpPr txBox="1"/>
          <p:nvPr/>
        </p:nvSpPr>
        <p:spPr>
          <a:xfrm>
            <a:off x="5810863" y="1459668"/>
            <a:ext cx="166165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2400" b="1" dirty="0">
                <a:solidFill>
                  <a:srgbClr val="FF0000"/>
                </a:solidFill>
              </a:rPr>
              <a:t>OUTPUT :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21920396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631E684-1D91-BCCB-1B8A-1B32112E6984}"/>
              </a:ext>
            </a:extLst>
          </p:cNvPr>
          <p:cNvSpPr txBox="1"/>
          <p:nvPr/>
        </p:nvSpPr>
        <p:spPr>
          <a:xfrm>
            <a:off x="786579" y="642525"/>
            <a:ext cx="972410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5. Show </a:t>
            </a:r>
            <a:r>
              <a:rPr lang="en-US" sz="2000" dirty="0" err="1"/>
              <a:t>Consumer_ID</a:t>
            </a:r>
            <a:r>
              <a:rPr lang="en-US" sz="2000" dirty="0"/>
              <a:t>, </a:t>
            </a:r>
            <a:r>
              <a:rPr lang="en-US" sz="2000" dirty="0" err="1"/>
              <a:t>Restaurant_ID</a:t>
            </a:r>
            <a:r>
              <a:rPr lang="en-US" sz="2000" dirty="0"/>
              <a:t>, and </a:t>
            </a:r>
            <a:r>
              <a:rPr lang="en-US" sz="2000" dirty="0" err="1"/>
              <a:t>Overall_Rating</a:t>
            </a:r>
            <a:r>
              <a:rPr lang="en-US" sz="2000" dirty="0"/>
              <a:t> where </a:t>
            </a:r>
            <a:r>
              <a:rPr lang="en-US" sz="2000" dirty="0" err="1"/>
              <a:t>Overall_Rating</a:t>
            </a:r>
            <a:r>
              <a:rPr lang="en-US" sz="2000" dirty="0"/>
              <a:t> was 'Highly Satisfactory' (value 2).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654780-4908-6E6F-AF00-B22459D445D9}"/>
              </a:ext>
            </a:extLst>
          </p:cNvPr>
          <p:cNvSpPr txBox="1"/>
          <p:nvPr/>
        </p:nvSpPr>
        <p:spPr>
          <a:xfrm>
            <a:off x="786579" y="1706612"/>
            <a:ext cx="14551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2400" b="1" dirty="0">
                <a:solidFill>
                  <a:srgbClr val="FF0000"/>
                </a:solidFill>
              </a:rPr>
              <a:t>QUERY :</a:t>
            </a:r>
            <a:r>
              <a:rPr lang="en-US" altLang="en-US" sz="1400" b="1" dirty="0">
                <a:solidFill>
                  <a:srgbClr val="FF0000"/>
                </a:solidFill>
              </a:rPr>
              <a:t> </a:t>
            </a:r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B40D20-0468-3D2F-3035-C9B1D60AF4FA}"/>
              </a:ext>
            </a:extLst>
          </p:cNvPr>
          <p:cNvSpPr txBox="1"/>
          <p:nvPr/>
        </p:nvSpPr>
        <p:spPr>
          <a:xfrm>
            <a:off x="6096000" y="1706612"/>
            <a:ext cx="166165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2400" b="1" dirty="0">
                <a:solidFill>
                  <a:srgbClr val="FF0000"/>
                </a:solidFill>
              </a:rPr>
              <a:t>OUTPUT :</a:t>
            </a:r>
            <a:endParaRPr lang="en-IN" sz="2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8D8CF39-0F3E-DD90-BD86-5935DAB835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579" y="2869567"/>
            <a:ext cx="4626134" cy="134847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5CF3D46-3D10-4F84-5CFA-8C3C2FC493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6837" y="2636437"/>
            <a:ext cx="3067478" cy="2514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4986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A48BC6-CD08-31D9-D4BC-4074EC47A0A4}"/>
              </a:ext>
            </a:extLst>
          </p:cNvPr>
          <p:cNvSpPr txBox="1"/>
          <p:nvPr/>
        </p:nvSpPr>
        <p:spPr>
          <a:xfrm>
            <a:off x="648929" y="465544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dirty="0"/>
              <a:t>JOINs with Subqueries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44C446-118F-3B88-7731-1BBFE34E7CA0}"/>
              </a:ext>
            </a:extLst>
          </p:cNvPr>
          <p:cNvSpPr txBox="1"/>
          <p:nvPr/>
        </p:nvSpPr>
        <p:spPr>
          <a:xfrm>
            <a:off x="648929" y="1075145"/>
            <a:ext cx="86032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1. Names and cities of restaurants with </a:t>
            </a:r>
            <a:r>
              <a:rPr lang="en-US" sz="2000" dirty="0" err="1"/>
              <a:t>Overall_Rating</a:t>
            </a:r>
            <a:r>
              <a:rPr lang="en-US" sz="2000" dirty="0"/>
              <a:t> = 2</a:t>
            </a:r>
            <a:endParaRPr lang="en-IN" sz="2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F022554-EC04-2C39-8585-DF1120552C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929" y="2871708"/>
            <a:ext cx="4866968" cy="14348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8C2E316-A7D5-5F4D-6F86-4CCDFE2DF9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2797" y="2593698"/>
            <a:ext cx="4010585" cy="247684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18F2187-7EE1-A905-3139-34B6C8E8DCAA}"/>
              </a:ext>
            </a:extLst>
          </p:cNvPr>
          <p:cNvSpPr txBox="1"/>
          <p:nvPr/>
        </p:nvSpPr>
        <p:spPr>
          <a:xfrm>
            <a:off x="648929" y="1712243"/>
            <a:ext cx="14551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2400" b="1" dirty="0">
                <a:solidFill>
                  <a:srgbClr val="FF0000"/>
                </a:solidFill>
              </a:rPr>
              <a:t>QUERY :</a:t>
            </a:r>
            <a:r>
              <a:rPr lang="en-US" altLang="en-US" sz="1400" b="1" dirty="0">
                <a:solidFill>
                  <a:srgbClr val="FF0000"/>
                </a:solidFill>
              </a:rPr>
              <a:t> </a:t>
            </a:r>
            <a:endParaRPr lang="en-IN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8A33220-5B1A-3266-89E9-87B7854F4869}"/>
              </a:ext>
            </a:extLst>
          </p:cNvPr>
          <p:cNvSpPr txBox="1"/>
          <p:nvPr/>
        </p:nvSpPr>
        <p:spPr>
          <a:xfrm>
            <a:off x="6096000" y="1723505"/>
            <a:ext cx="166165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2400" b="1" dirty="0">
                <a:solidFill>
                  <a:srgbClr val="FF0000"/>
                </a:solidFill>
              </a:rPr>
              <a:t>OUTPUT :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24590990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28A34EE-8675-1FFA-04C0-27B679552C1A}"/>
              </a:ext>
            </a:extLst>
          </p:cNvPr>
          <p:cNvSpPr txBox="1"/>
          <p:nvPr/>
        </p:nvSpPr>
        <p:spPr>
          <a:xfrm>
            <a:off x="747250" y="939574"/>
            <a:ext cx="1017638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2. </a:t>
            </a:r>
            <a:r>
              <a:rPr lang="en-US" sz="2000" dirty="0" err="1"/>
              <a:t>Consumer_ID</a:t>
            </a:r>
            <a:r>
              <a:rPr lang="en-US" sz="2000" dirty="0"/>
              <a:t> and Age of consumers who rated restaurants in 'San Luis Potosi'</a:t>
            </a:r>
            <a:endParaRPr lang="en-IN" sz="2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A575DBE-6CF4-1D1C-4766-F3212C0319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8974" y="2505516"/>
            <a:ext cx="1552792" cy="249589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3426E2A-6B32-53AC-BA01-9DA62B3836BB}"/>
              </a:ext>
            </a:extLst>
          </p:cNvPr>
          <p:cNvSpPr txBox="1"/>
          <p:nvPr/>
        </p:nvSpPr>
        <p:spPr>
          <a:xfrm>
            <a:off x="747250" y="1938609"/>
            <a:ext cx="14551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2400" b="1" dirty="0">
                <a:solidFill>
                  <a:srgbClr val="FF0000"/>
                </a:solidFill>
              </a:rPr>
              <a:t>QUERY :</a:t>
            </a:r>
            <a:r>
              <a:rPr lang="en-US" altLang="en-US" sz="1400" b="1" dirty="0">
                <a:solidFill>
                  <a:srgbClr val="FF0000"/>
                </a:solidFill>
              </a:rPr>
              <a:t> </a:t>
            </a:r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EF1893-D736-2D53-95A1-DDFB51D679E3}"/>
              </a:ext>
            </a:extLst>
          </p:cNvPr>
          <p:cNvSpPr txBox="1"/>
          <p:nvPr/>
        </p:nvSpPr>
        <p:spPr>
          <a:xfrm>
            <a:off x="7320114" y="1707776"/>
            <a:ext cx="166165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2400" b="1" dirty="0">
                <a:solidFill>
                  <a:srgbClr val="FF0000"/>
                </a:solidFill>
              </a:rPr>
              <a:t>OUTPUT :</a:t>
            </a:r>
            <a:endParaRPr lang="en-IN" sz="24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021DE71-11C3-B2F7-3098-EC1FE9BD96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629" y="3195387"/>
            <a:ext cx="6020640" cy="1371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4008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8330793-9CF5-FDD9-DEA9-E4861DC34B35}"/>
              </a:ext>
            </a:extLst>
          </p:cNvPr>
          <p:cNvSpPr txBox="1"/>
          <p:nvPr/>
        </p:nvSpPr>
        <p:spPr>
          <a:xfrm>
            <a:off x="688259" y="841296"/>
            <a:ext cx="823943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3. Restaurants serving 'Mexican' cuisine rated by consumer 'U1001'</a:t>
            </a:r>
            <a:endParaRPr lang="en-IN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50F762-6E3D-09FD-F093-BD2EBD7CEF7E}"/>
              </a:ext>
            </a:extLst>
          </p:cNvPr>
          <p:cNvSpPr txBox="1"/>
          <p:nvPr/>
        </p:nvSpPr>
        <p:spPr>
          <a:xfrm>
            <a:off x="688259" y="1897305"/>
            <a:ext cx="14551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2400" b="1" dirty="0">
                <a:solidFill>
                  <a:srgbClr val="FF0000"/>
                </a:solidFill>
              </a:rPr>
              <a:t>QUERY :</a:t>
            </a:r>
            <a:r>
              <a:rPr lang="en-US" altLang="en-US" sz="1400" b="1" dirty="0">
                <a:solidFill>
                  <a:srgbClr val="FF0000"/>
                </a:solidFill>
              </a:rPr>
              <a:t> </a:t>
            </a:r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321384-064B-D455-80DB-054561C1D48C}"/>
              </a:ext>
            </a:extLst>
          </p:cNvPr>
          <p:cNvSpPr txBox="1"/>
          <p:nvPr/>
        </p:nvSpPr>
        <p:spPr>
          <a:xfrm>
            <a:off x="8544231" y="1897304"/>
            <a:ext cx="166165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2400" b="1" dirty="0">
                <a:solidFill>
                  <a:srgbClr val="FF0000"/>
                </a:solidFill>
              </a:rPr>
              <a:t>OUTPUT :</a:t>
            </a:r>
            <a:endParaRPr lang="en-IN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7BD829-16D3-03CE-6BDB-B0E857CE22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259" y="2903408"/>
            <a:ext cx="7716327" cy="130510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895FCAF-772F-170C-B05B-BA9C435D73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4589" y="2903407"/>
            <a:ext cx="2454521" cy="1305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8277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2760B63-4F29-7A19-D984-6F8CDFE3DA73}"/>
              </a:ext>
            </a:extLst>
          </p:cNvPr>
          <p:cNvSpPr txBox="1"/>
          <p:nvPr/>
        </p:nvSpPr>
        <p:spPr>
          <a:xfrm>
            <a:off x="845574" y="524538"/>
            <a:ext cx="997974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4. Consumers who prefer 'American' cuisine AND have a 'Medium' budget</a:t>
            </a:r>
            <a:endParaRPr lang="en-IN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C5C9ED-254F-B7DB-922A-1260718EDB1F}"/>
              </a:ext>
            </a:extLst>
          </p:cNvPr>
          <p:cNvSpPr txBox="1"/>
          <p:nvPr/>
        </p:nvSpPr>
        <p:spPr>
          <a:xfrm>
            <a:off x="845574" y="1454853"/>
            <a:ext cx="14551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2400" b="1" dirty="0">
                <a:solidFill>
                  <a:srgbClr val="FF0000"/>
                </a:solidFill>
              </a:rPr>
              <a:t>QUERY :</a:t>
            </a:r>
            <a:r>
              <a:rPr lang="en-US" altLang="en-US" sz="1400" b="1" dirty="0">
                <a:solidFill>
                  <a:srgbClr val="FF0000"/>
                </a:solidFill>
              </a:rPr>
              <a:t> </a:t>
            </a:r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9AEFC5-5354-9532-0F4F-6125A7EF5848}"/>
              </a:ext>
            </a:extLst>
          </p:cNvPr>
          <p:cNvSpPr txBox="1"/>
          <p:nvPr/>
        </p:nvSpPr>
        <p:spPr>
          <a:xfrm>
            <a:off x="6931741" y="1454852"/>
            <a:ext cx="166165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2400" b="1" dirty="0">
                <a:solidFill>
                  <a:srgbClr val="FF0000"/>
                </a:solidFill>
              </a:rPr>
              <a:t>OUTPUT :</a:t>
            </a:r>
            <a:endParaRPr lang="en-IN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C1E31B-0811-4A10-5F29-B3E8D3C994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574" y="2682696"/>
            <a:ext cx="5250426" cy="137802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56BD3F0-7393-F620-F66E-EA823FB592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446721"/>
            <a:ext cx="5820697" cy="1895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5684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3C02D4D-906F-D983-EBF5-D9CEE79D1B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5070" y="596316"/>
            <a:ext cx="7709162" cy="677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5. Restaurants with </a:t>
            </a:r>
            <a:r>
              <a:rPr kumimoji="0" lang="en-US" altLang="en-US" sz="20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Food_Rating</a:t>
            </a: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lower than average </a:t>
            </a:r>
            <a:r>
              <a:rPr kumimoji="0" lang="en-US" altLang="en-US" sz="20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Food_Rating</a:t>
            </a:r>
            <a:endParaRPr kumimoji="0" lang="en-US" altLang="en-US" sz="2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BB6D041-B488-F238-D693-135215D424BD}"/>
              </a:ext>
            </a:extLst>
          </p:cNvPr>
          <p:cNvSpPr txBox="1"/>
          <p:nvPr/>
        </p:nvSpPr>
        <p:spPr>
          <a:xfrm>
            <a:off x="875070" y="1473249"/>
            <a:ext cx="14551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2400" b="1" dirty="0">
                <a:solidFill>
                  <a:srgbClr val="FF0000"/>
                </a:solidFill>
              </a:rPr>
              <a:t>QUERY :</a:t>
            </a:r>
            <a:r>
              <a:rPr lang="en-US" altLang="en-US" sz="1400" b="1" dirty="0">
                <a:solidFill>
                  <a:srgbClr val="FF0000"/>
                </a:solidFill>
              </a:rPr>
              <a:t> </a:t>
            </a:r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C97C99-395C-7DDF-7954-FF4F3C059DCD}"/>
              </a:ext>
            </a:extLst>
          </p:cNvPr>
          <p:cNvSpPr txBox="1"/>
          <p:nvPr/>
        </p:nvSpPr>
        <p:spPr>
          <a:xfrm>
            <a:off x="6875580" y="1473248"/>
            <a:ext cx="166165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2400" b="1" dirty="0">
                <a:solidFill>
                  <a:srgbClr val="FF0000"/>
                </a:solidFill>
              </a:rPr>
              <a:t>OUTPUT :</a:t>
            </a:r>
            <a:endParaRPr lang="en-IN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6936D5-4A61-9A13-53D4-8E91C05E56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070" y="2684896"/>
            <a:ext cx="5830114" cy="11145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E96FDF3-493E-D1BF-CF6B-5BAFEB4E7C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8572" y="2134737"/>
            <a:ext cx="3191320" cy="2495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9406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313C852-04FC-4CBC-D680-8557936B91E5}"/>
              </a:ext>
            </a:extLst>
          </p:cNvPr>
          <p:cNvSpPr txBox="1"/>
          <p:nvPr/>
        </p:nvSpPr>
        <p:spPr>
          <a:xfrm>
            <a:off x="747251" y="544636"/>
            <a:ext cx="920299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6. Consumers who rated at least one restaurant but NOT any Italian restaurant</a:t>
            </a:r>
            <a:endParaRPr lang="en-IN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3A3DD8-B185-9F6F-3D50-4CE72D5EDE36}"/>
              </a:ext>
            </a:extLst>
          </p:cNvPr>
          <p:cNvSpPr txBox="1"/>
          <p:nvPr/>
        </p:nvSpPr>
        <p:spPr>
          <a:xfrm>
            <a:off x="875070" y="1473249"/>
            <a:ext cx="14551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2400" b="1" dirty="0">
                <a:solidFill>
                  <a:srgbClr val="FF0000"/>
                </a:solidFill>
              </a:rPr>
              <a:t>QUERY :</a:t>
            </a:r>
            <a:r>
              <a:rPr lang="en-US" altLang="en-US" sz="1400" b="1" dirty="0">
                <a:solidFill>
                  <a:srgbClr val="FF0000"/>
                </a:solidFill>
              </a:rPr>
              <a:t> </a:t>
            </a:r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251D84-91A6-8638-09DD-8F04B3C1C701}"/>
              </a:ext>
            </a:extLst>
          </p:cNvPr>
          <p:cNvSpPr txBox="1"/>
          <p:nvPr/>
        </p:nvSpPr>
        <p:spPr>
          <a:xfrm>
            <a:off x="6875580" y="1473248"/>
            <a:ext cx="166165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2400" b="1" dirty="0">
                <a:solidFill>
                  <a:srgbClr val="FF0000"/>
                </a:solidFill>
              </a:rPr>
              <a:t>OUTPUT :</a:t>
            </a:r>
            <a:endParaRPr lang="en-IN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AD92DDD-CA64-E979-970B-C8649306B1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251" y="2402380"/>
            <a:ext cx="6163535" cy="28483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76B7F04-F97A-1937-15A0-928F0E01D6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9783" y="2313938"/>
            <a:ext cx="2314898" cy="250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8739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B2A1420-ECA7-F664-CB3C-C495268C6109}"/>
              </a:ext>
            </a:extLst>
          </p:cNvPr>
          <p:cNvSpPr txBox="1"/>
          <p:nvPr/>
        </p:nvSpPr>
        <p:spPr>
          <a:xfrm>
            <a:off x="776749" y="1228397"/>
            <a:ext cx="10667999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000" dirty="0"/>
              <a:t>The Restaurant &amp; Consumer Data Project analyzes interactions between consumers and restaurants using SQL. The dataset includes consumer demographics, preferences, spending habits, restaurant details, and ratings.</a:t>
            </a:r>
          </a:p>
          <a:p>
            <a:pPr>
              <a:buNone/>
            </a:pPr>
            <a:endParaRPr lang="en-US" sz="2000" dirty="0"/>
          </a:p>
          <a:p>
            <a:pPr>
              <a:buNone/>
            </a:pPr>
            <a:r>
              <a:rPr lang="en-US" sz="2000" dirty="0"/>
              <a:t>The project involves:</a:t>
            </a:r>
          </a:p>
          <a:p>
            <a:pPr>
              <a:buNone/>
            </a:pPr>
            <a:endParaRPr lang="en-US" sz="2000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/>
              <a:t>Creating and managing relational tables in MySQL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/>
              <a:t>Importing and cleaning raw data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/>
              <a:t>Exploring relationships with joins and subqueries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/>
              <a:t>Performing advanced SQL (CTEs, views, window functions, procedures)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/>
              <a:t>Deriving insights on customer preferences, restaurant performance, and cuisine trends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000" dirty="0"/>
          </a:p>
          <a:p>
            <a:pPr>
              <a:buNone/>
            </a:pPr>
            <a:r>
              <a:rPr lang="en-US" sz="2000" dirty="0"/>
              <a:t>This project demonstrates SQL proficiency while providing business insights to improve customer satisfaction and decision-making.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0AD096-FFFB-37A7-5A7E-0962173FEC47}"/>
              </a:ext>
            </a:extLst>
          </p:cNvPr>
          <p:cNvSpPr txBox="1"/>
          <p:nvPr/>
        </p:nvSpPr>
        <p:spPr>
          <a:xfrm>
            <a:off x="776749" y="436048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b="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Introduction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3796577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B0BDE3D-63D0-37B4-ABC3-1B297F89DC35}"/>
              </a:ext>
            </a:extLst>
          </p:cNvPr>
          <p:cNvSpPr txBox="1"/>
          <p:nvPr/>
        </p:nvSpPr>
        <p:spPr>
          <a:xfrm>
            <a:off x="1091381" y="750680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7. Restaurants rated by consumers older than 30</a:t>
            </a:r>
            <a:endParaRPr lang="en-IN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FC040F-74B6-E83D-8026-9752BDF6FD4C}"/>
              </a:ext>
            </a:extLst>
          </p:cNvPr>
          <p:cNvSpPr txBox="1"/>
          <p:nvPr/>
        </p:nvSpPr>
        <p:spPr>
          <a:xfrm>
            <a:off x="1091381" y="1504334"/>
            <a:ext cx="14551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2400" b="1" dirty="0">
                <a:solidFill>
                  <a:srgbClr val="FF0000"/>
                </a:solidFill>
              </a:rPr>
              <a:t>QUERY :</a:t>
            </a:r>
            <a:r>
              <a:rPr lang="en-US" altLang="en-US" sz="1400" b="1" dirty="0">
                <a:solidFill>
                  <a:srgbClr val="FF0000"/>
                </a:solidFill>
              </a:rPr>
              <a:t> </a:t>
            </a:r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9C8CC3-E9CA-C0F9-745D-090AA665739C}"/>
              </a:ext>
            </a:extLst>
          </p:cNvPr>
          <p:cNvSpPr txBox="1"/>
          <p:nvPr/>
        </p:nvSpPr>
        <p:spPr>
          <a:xfrm>
            <a:off x="7632664" y="1504333"/>
            <a:ext cx="166165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2400" b="1" dirty="0">
                <a:solidFill>
                  <a:srgbClr val="FF0000"/>
                </a:solidFill>
              </a:rPr>
              <a:t>OUTPUT :</a:t>
            </a:r>
            <a:endParaRPr lang="en-IN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0167350-60DE-D319-190C-A1223EFC33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1381" y="2673054"/>
            <a:ext cx="5725324" cy="12955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4BB740C-8720-4916-3079-39A6889395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9064" y="2357999"/>
            <a:ext cx="2133898" cy="2534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6952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BE6612B-8005-D9F2-2224-66D0DE8E197E}"/>
              </a:ext>
            </a:extLst>
          </p:cNvPr>
          <p:cNvSpPr txBox="1"/>
          <p:nvPr/>
        </p:nvSpPr>
        <p:spPr>
          <a:xfrm>
            <a:off x="794329" y="554035"/>
            <a:ext cx="766916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8. Consumers preferring 'Mexican' and giving </a:t>
            </a:r>
            <a:r>
              <a:rPr lang="en-US" sz="2000" dirty="0" err="1"/>
              <a:t>Overall_Rating</a:t>
            </a:r>
            <a:r>
              <a:rPr lang="en-US" sz="2000" dirty="0"/>
              <a:t> = 0</a:t>
            </a:r>
            <a:endParaRPr lang="en-IN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419582-4FCB-000E-A2DB-C93FF8EFF610}"/>
              </a:ext>
            </a:extLst>
          </p:cNvPr>
          <p:cNvSpPr txBox="1"/>
          <p:nvPr/>
        </p:nvSpPr>
        <p:spPr>
          <a:xfrm>
            <a:off x="794329" y="1543660"/>
            <a:ext cx="14551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2400" b="1" dirty="0">
                <a:solidFill>
                  <a:srgbClr val="FF0000"/>
                </a:solidFill>
              </a:rPr>
              <a:t>QUERY :</a:t>
            </a:r>
            <a:r>
              <a:rPr lang="en-US" altLang="en-US" sz="1400" b="1" dirty="0">
                <a:solidFill>
                  <a:srgbClr val="FF0000"/>
                </a:solidFill>
              </a:rPr>
              <a:t> </a:t>
            </a:r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E7D360-E68D-0F11-3713-69C50C43638D}"/>
              </a:ext>
            </a:extLst>
          </p:cNvPr>
          <p:cNvSpPr txBox="1"/>
          <p:nvPr/>
        </p:nvSpPr>
        <p:spPr>
          <a:xfrm>
            <a:off x="8173438" y="1543660"/>
            <a:ext cx="166165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2400" b="1" dirty="0">
                <a:solidFill>
                  <a:srgbClr val="FF0000"/>
                </a:solidFill>
              </a:rPr>
              <a:t>OUTPUT :</a:t>
            </a:r>
            <a:endParaRPr lang="en-IN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35BCD37-0D95-3D61-C08C-24ABA77846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329" y="2914097"/>
            <a:ext cx="7611537" cy="130510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164C9A7-870A-4A33-6501-97CCAC4CE3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1196" y="2347251"/>
            <a:ext cx="2048161" cy="250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8205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CD2CA61-80EE-C8E4-89D0-0181AC4D9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6412" y="578304"/>
            <a:ext cx="7678995" cy="677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9. Pizzeria restaurants in cities where at least one Student lives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BE92468-A4CE-0E32-DC36-9870AB4D03C7}"/>
              </a:ext>
            </a:extLst>
          </p:cNvPr>
          <p:cNvSpPr txBox="1"/>
          <p:nvPr/>
        </p:nvSpPr>
        <p:spPr>
          <a:xfrm>
            <a:off x="794329" y="1543660"/>
            <a:ext cx="14551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2400" b="1" dirty="0">
                <a:solidFill>
                  <a:srgbClr val="FF0000"/>
                </a:solidFill>
              </a:rPr>
              <a:t>QUERY :</a:t>
            </a:r>
            <a:r>
              <a:rPr lang="en-US" altLang="en-US" sz="1400" b="1" dirty="0">
                <a:solidFill>
                  <a:srgbClr val="FF0000"/>
                </a:solidFill>
              </a:rPr>
              <a:t> </a:t>
            </a:r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1C33AE-3689-7450-8752-0AECA4171D76}"/>
              </a:ext>
            </a:extLst>
          </p:cNvPr>
          <p:cNvSpPr txBox="1"/>
          <p:nvPr/>
        </p:nvSpPr>
        <p:spPr>
          <a:xfrm>
            <a:off x="8173438" y="1543660"/>
            <a:ext cx="166165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2400" b="1" dirty="0">
                <a:solidFill>
                  <a:srgbClr val="FF0000"/>
                </a:solidFill>
              </a:rPr>
              <a:t>OUTPUT :</a:t>
            </a:r>
            <a:endParaRPr lang="en-IN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C09C2A4-887D-C339-0C9E-1F5AE9429E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329" y="2472960"/>
            <a:ext cx="6845336" cy="230537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34E5545-5115-CD5D-7AC6-6226137FD9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8538" y="2681183"/>
            <a:ext cx="3496163" cy="1495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524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CA86FE-9BAF-0C17-16C9-D87FEFA30354}"/>
              </a:ext>
            </a:extLst>
          </p:cNvPr>
          <p:cNvSpPr txBox="1"/>
          <p:nvPr/>
        </p:nvSpPr>
        <p:spPr>
          <a:xfrm>
            <a:off x="835741" y="622860"/>
            <a:ext cx="689241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10. Social Drinkers who rated a restaurant with 'No' parking</a:t>
            </a:r>
            <a:endParaRPr lang="en-IN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3C1C272-5B3D-E131-4026-90EED2F3A217}"/>
              </a:ext>
            </a:extLst>
          </p:cNvPr>
          <p:cNvSpPr txBox="1"/>
          <p:nvPr/>
        </p:nvSpPr>
        <p:spPr>
          <a:xfrm>
            <a:off x="901736" y="1637915"/>
            <a:ext cx="14551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2400" b="1" dirty="0">
                <a:solidFill>
                  <a:srgbClr val="FF0000"/>
                </a:solidFill>
              </a:rPr>
              <a:t>QUERY :</a:t>
            </a:r>
            <a:r>
              <a:rPr lang="en-US" altLang="en-US" sz="1400" b="1" dirty="0">
                <a:solidFill>
                  <a:srgbClr val="FF0000"/>
                </a:solidFill>
              </a:rPr>
              <a:t> </a:t>
            </a:r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808DF3-8F3C-1376-B955-B89683663894}"/>
              </a:ext>
            </a:extLst>
          </p:cNvPr>
          <p:cNvSpPr txBox="1"/>
          <p:nvPr/>
        </p:nvSpPr>
        <p:spPr>
          <a:xfrm>
            <a:off x="8173438" y="1543660"/>
            <a:ext cx="166165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2400" b="1" dirty="0">
                <a:solidFill>
                  <a:srgbClr val="FF0000"/>
                </a:solidFill>
              </a:rPr>
              <a:t>OUTPUT :</a:t>
            </a:r>
            <a:endParaRPr lang="en-IN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563C962-4D36-EA26-F580-ADB415258C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2420" y="2714525"/>
            <a:ext cx="6849431" cy="1428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6922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A473F0E-4AC5-1572-2DE6-468833C4AD16}"/>
              </a:ext>
            </a:extLst>
          </p:cNvPr>
          <p:cNvSpPr txBox="1"/>
          <p:nvPr/>
        </p:nvSpPr>
        <p:spPr>
          <a:xfrm>
            <a:off x="1189703" y="327892"/>
            <a:ext cx="96651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Questions Emphasizing WHERE Clause and Order of Execution</a:t>
            </a:r>
            <a:endParaRPr lang="en-IN" sz="24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18DBCC-0A34-4973-415C-6CA1D9959F31}"/>
              </a:ext>
            </a:extLst>
          </p:cNvPr>
          <p:cNvSpPr txBox="1"/>
          <p:nvPr/>
        </p:nvSpPr>
        <p:spPr>
          <a:xfrm>
            <a:off x="1189703" y="1134138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1. Students who have rated more than 2 restaurants</a:t>
            </a:r>
            <a:endParaRPr lang="en-IN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55AF8B8-DC1F-B6E7-3C79-37AD6CBB0800}"/>
              </a:ext>
            </a:extLst>
          </p:cNvPr>
          <p:cNvSpPr txBox="1"/>
          <p:nvPr/>
        </p:nvSpPr>
        <p:spPr>
          <a:xfrm>
            <a:off x="1189703" y="2050870"/>
            <a:ext cx="14551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2400" b="1" dirty="0">
                <a:solidFill>
                  <a:srgbClr val="FF0000"/>
                </a:solidFill>
              </a:rPr>
              <a:t>QUERY :</a:t>
            </a:r>
            <a:r>
              <a:rPr lang="en-US" altLang="en-US" sz="1400" b="1" dirty="0">
                <a:solidFill>
                  <a:srgbClr val="FF0000"/>
                </a:solidFill>
              </a:rPr>
              <a:t> </a:t>
            </a:r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465DB4-508D-3337-D753-1B5E56E1C9B3}"/>
              </a:ext>
            </a:extLst>
          </p:cNvPr>
          <p:cNvSpPr txBox="1"/>
          <p:nvPr/>
        </p:nvSpPr>
        <p:spPr>
          <a:xfrm>
            <a:off x="7639664" y="2036966"/>
            <a:ext cx="166165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2400" b="1" dirty="0">
                <a:solidFill>
                  <a:srgbClr val="FF0000"/>
                </a:solidFill>
              </a:rPr>
              <a:t>OUTPUT :</a:t>
            </a:r>
            <a:endParaRPr lang="en-IN" sz="2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89AFC05-B9BF-60EC-0EBA-D7D4FFAF1E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979" y="3238695"/>
            <a:ext cx="6260905" cy="181508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E73FB1F-69A4-5D32-DD3A-4A7FA3FD7B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0308" y="2800484"/>
            <a:ext cx="2305372" cy="2495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6657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2B0BFFD-4A52-1264-0073-F245F24EBC42}"/>
              </a:ext>
            </a:extLst>
          </p:cNvPr>
          <p:cNvSpPr txBox="1"/>
          <p:nvPr/>
        </p:nvSpPr>
        <p:spPr>
          <a:xfrm>
            <a:off x="816078" y="554034"/>
            <a:ext cx="868188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2. Consumers with </a:t>
            </a:r>
            <a:r>
              <a:rPr lang="en-US" sz="2000" dirty="0" err="1"/>
              <a:t>Engagement_Score</a:t>
            </a:r>
            <a:r>
              <a:rPr lang="en-US" sz="2000" dirty="0"/>
              <a:t> = 2 and using Public transportation</a:t>
            </a:r>
            <a:endParaRPr lang="en-IN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16DA3C-A3D4-B9FB-BADA-CBEA96DA3BCF}"/>
              </a:ext>
            </a:extLst>
          </p:cNvPr>
          <p:cNvSpPr txBox="1"/>
          <p:nvPr/>
        </p:nvSpPr>
        <p:spPr>
          <a:xfrm>
            <a:off x="934064" y="1559257"/>
            <a:ext cx="14551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2400" b="1" dirty="0">
                <a:solidFill>
                  <a:srgbClr val="FF0000"/>
                </a:solidFill>
              </a:rPr>
              <a:t>QUERY :</a:t>
            </a:r>
            <a:r>
              <a:rPr lang="en-US" altLang="en-US" sz="1400" b="1" dirty="0">
                <a:solidFill>
                  <a:srgbClr val="FF0000"/>
                </a:solidFill>
              </a:rPr>
              <a:t> </a:t>
            </a:r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9893CC-4880-4A28-8947-858D3FC673B6}"/>
              </a:ext>
            </a:extLst>
          </p:cNvPr>
          <p:cNvSpPr txBox="1"/>
          <p:nvPr/>
        </p:nvSpPr>
        <p:spPr>
          <a:xfrm>
            <a:off x="7079226" y="1564566"/>
            <a:ext cx="166165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2400" b="1" dirty="0">
                <a:solidFill>
                  <a:srgbClr val="FF0000"/>
                </a:solidFill>
              </a:rPr>
              <a:t>OUTPUT :</a:t>
            </a:r>
            <a:endParaRPr lang="en-IN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30CE0F2-DCA2-8790-84B3-36E2B6D1D2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064" y="3009055"/>
            <a:ext cx="5191850" cy="109552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2D774D3-21A8-A1A9-C9EA-DBA21A7EE1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9226" y="2535012"/>
            <a:ext cx="2772162" cy="2495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5544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7417D64-C1D9-6754-1472-53E7E06F8CAF}"/>
              </a:ext>
            </a:extLst>
          </p:cNvPr>
          <p:cNvSpPr txBox="1"/>
          <p:nvPr/>
        </p:nvSpPr>
        <p:spPr>
          <a:xfrm>
            <a:off x="796413" y="524537"/>
            <a:ext cx="721687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3. Average </a:t>
            </a:r>
            <a:r>
              <a:rPr lang="en-US" sz="2000" dirty="0" err="1"/>
              <a:t>Overall_Rating</a:t>
            </a:r>
            <a:r>
              <a:rPr lang="en-US" sz="2000" dirty="0"/>
              <a:t> for restaurants in Cuernavaca &gt; 1.0</a:t>
            </a:r>
            <a:endParaRPr lang="en-IN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E43E31-8DF0-6C71-17E9-E196AF01A713}"/>
              </a:ext>
            </a:extLst>
          </p:cNvPr>
          <p:cNvSpPr txBox="1"/>
          <p:nvPr/>
        </p:nvSpPr>
        <p:spPr>
          <a:xfrm>
            <a:off x="934064" y="1559257"/>
            <a:ext cx="14551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2400" b="1" dirty="0">
                <a:solidFill>
                  <a:srgbClr val="FF0000"/>
                </a:solidFill>
              </a:rPr>
              <a:t>QUERY :</a:t>
            </a:r>
            <a:r>
              <a:rPr lang="en-US" altLang="en-US" sz="1400" b="1" dirty="0">
                <a:solidFill>
                  <a:srgbClr val="FF0000"/>
                </a:solidFill>
              </a:rPr>
              <a:t> </a:t>
            </a:r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4FFE95-CD0F-4FE3-383C-5045E18FF299}"/>
              </a:ext>
            </a:extLst>
          </p:cNvPr>
          <p:cNvSpPr txBox="1"/>
          <p:nvPr/>
        </p:nvSpPr>
        <p:spPr>
          <a:xfrm>
            <a:off x="7079226" y="1559256"/>
            <a:ext cx="166165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2400" b="1" dirty="0">
                <a:solidFill>
                  <a:srgbClr val="FF0000"/>
                </a:solidFill>
              </a:rPr>
              <a:t>OUTPUT :</a:t>
            </a:r>
            <a:endParaRPr lang="en-IN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971BB6E-0B7B-1A28-4FD1-86DE8C3C8E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413" y="2549925"/>
            <a:ext cx="5810864" cy="188442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DF32075-AECB-CE60-0E4D-0819A3C169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9226" y="2549925"/>
            <a:ext cx="4048690" cy="2495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5304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6763E95-9E31-8968-2F33-D3D19174341A}"/>
              </a:ext>
            </a:extLst>
          </p:cNvPr>
          <p:cNvSpPr txBox="1"/>
          <p:nvPr/>
        </p:nvSpPr>
        <p:spPr>
          <a:xfrm>
            <a:off x="825907" y="556043"/>
            <a:ext cx="947829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4. Married consumers where </a:t>
            </a:r>
            <a:r>
              <a:rPr lang="en-US" sz="2000" dirty="0" err="1"/>
              <a:t>Food_Rating</a:t>
            </a:r>
            <a:r>
              <a:rPr lang="en-US" sz="2000" dirty="0"/>
              <a:t> = </a:t>
            </a:r>
            <a:r>
              <a:rPr lang="en-US" sz="2000" dirty="0" err="1"/>
              <a:t>Service_Rating</a:t>
            </a:r>
            <a:r>
              <a:rPr lang="en-US" sz="2000" dirty="0"/>
              <a:t>, </a:t>
            </a:r>
            <a:r>
              <a:rPr lang="en-US" sz="2000" dirty="0" err="1"/>
              <a:t>Overall_Rating</a:t>
            </a:r>
            <a:r>
              <a:rPr lang="en-US" sz="2000" dirty="0"/>
              <a:t> = 2</a:t>
            </a:r>
            <a:endParaRPr lang="en-IN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53365D-CB66-E84C-C10B-38102F3909F7}"/>
              </a:ext>
            </a:extLst>
          </p:cNvPr>
          <p:cNvSpPr txBox="1"/>
          <p:nvPr/>
        </p:nvSpPr>
        <p:spPr>
          <a:xfrm>
            <a:off x="825907" y="1559255"/>
            <a:ext cx="14551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2400" b="1" dirty="0">
                <a:solidFill>
                  <a:srgbClr val="FF0000"/>
                </a:solidFill>
              </a:rPr>
              <a:t>QUERY :</a:t>
            </a:r>
            <a:r>
              <a:rPr lang="en-US" altLang="en-US" sz="1400" b="1" dirty="0">
                <a:solidFill>
                  <a:srgbClr val="FF0000"/>
                </a:solidFill>
              </a:rPr>
              <a:t> </a:t>
            </a:r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6A3306-4ACA-159F-68AC-A6345278E839}"/>
              </a:ext>
            </a:extLst>
          </p:cNvPr>
          <p:cNvSpPr txBox="1"/>
          <p:nvPr/>
        </p:nvSpPr>
        <p:spPr>
          <a:xfrm>
            <a:off x="7010400" y="1555181"/>
            <a:ext cx="166165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2400" b="1" dirty="0">
                <a:solidFill>
                  <a:srgbClr val="FF0000"/>
                </a:solidFill>
              </a:rPr>
              <a:t>OUTPUT :</a:t>
            </a:r>
            <a:endParaRPr lang="en-IN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066C346-B970-2707-4D4E-96BA2594CA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907" y="2624025"/>
            <a:ext cx="5258534" cy="16099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7852D0F-C0DA-4D0D-D30D-504C90B5C1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0165" y="2283087"/>
            <a:ext cx="1457528" cy="2114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6715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4F784EB-3A7B-F69D-4D94-BB11BA419390}"/>
              </a:ext>
            </a:extLst>
          </p:cNvPr>
          <p:cNvSpPr txBox="1"/>
          <p:nvPr/>
        </p:nvSpPr>
        <p:spPr>
          <a:xfrm>
            <a:off x="835742" y="652790"/>
            <a:ext cx="990108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5. Employed consumers who gave </a:t>
            </a:r>
            <a:r>
              <a:rPr lang="en-US" sz="2000" dirty="0" err="1"/>
              <a:t>Food_Rating</a:t>
            </a:r>
            <a:r>
              <a:rPr lang="en-US" sz="2000" dirty="0"/>
              <a:t> = 0 to a restaurant in Ciudad Victoria</a:t>
            </a:r>
            <a:endParaRPr lang="en-IN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705EB3-FFB2-D6F5-D237-B1ECEF584EB5}"/>
              </a:ext>
            </a:extLst>
          </p:cNvPr>
          <p:cNvSpPr txBox="1"/>
          <p:nvPr/>
        </p:nvSpPr>
        <p:spPr>
          <a:xfrm>
            <a:off x="835742" y="1555180"/>
            <a:ext cx="14551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2400" b="1" dirty="0">
                <a:solidFill>
                  <a:srgbClr val="FF0000"/>
                </a:solidFill>
              </a:rPr>
              <a:t>QUERY :</a:t>
            </a:r>
            <a:r>
              <a:rPr lang="en-US" altLang="en-US" sz="1400" b="1" dirty="0">
                <a:solidFill>
                  <a:srgbClr val="FF0000"/>
                </a:solidFill>
              </a:rPr>
              <a:t> </a:t>
            </a:r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067D5B-D683-D8E3-618E-D032B89FBCE9}"/>
              </a:ext>
            </a:extLst>
          </p:cNvPr>
          <p:cNvSpPr txBox="1"/>
          <p:nvPr/>
        </p:nvSpPr>
        <p:spPr>
          <a:xfrm>
            <a:off x="7413523" y="1555180"/>
            <a:ext cx="166165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2400" b="1" dirty="0">
                <a:solidFill>
                  <a:srgbClr val="FF0000"/>
                </a:solidFill>
              </a:rPr>
              <a:t>OUTPUT :</a:t>
            </a:r>
            <a:endParaRPr lang="en-IN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A25939E-213B-2E34-B31D-2009843770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742" y="2599118"/>
            <a:ext cx="6163535" cy="18957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A4A2CE6-9B0F-A4A5-B917-3A9AFCCA99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6506" y="2875730"/>
            <a:ext cx="3010320" cy="752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2468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1023680-CD4E-056E-8797-698F062ADDAF}"/>
              </a:ext>
            </a:extLst>
          </p:cNvPr>
          <p:cNvSpPr txBox="1"/>
          <p:nvPr/>
        </p:nvSpPr>
        <p:spPr>
          <a:xfrm>
            <a:off x="678427" y="367656"/>
            <a:ext cx="1031403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/>
              <a:t>Advanced SQL Concepts: Derived Tables, CTEs, Window Functions, Views, Stored Procedures</a:t>
            </a:r>
            <a:endParaRPr lang="en-IN" sz="24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F653BB-925F-1B0B-75A4-BBBF7E055D5B}"/>
              </a:ext>
            </a:extLst>
          </p:cNvPr>
          <p:cNvSpPr txBox="1"/>
          <p:nvPr/>
        </p:nvSpPr>
        <p:spPr>
          <a:xfrm>
            <a:off x="580103" y="1380378"/>
            <a:ext cx="1103179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1. CTE – Consumers in 'San Luis Potosi' and Mexican restaurants rated with </a:t>
            </a:r>
            <a:r>
              <a:rPr lang="en-US" sz="2000" dirty="0" err="1"/>
              <a:t>Overall_Rating</a:t>
            </a:r>
            <a:r>
              <a:rPr lang="en-US" sz="2000" dirty="0"/>
              <a:t> = 2</a:t>
            </a:r>
            <a:endParaRPr lang="en-IN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97105B-C84D-FD87-DFFA-273E498E3BC2}"/>
              </a:ext>
            </a:extLst>
          </p:cNvPr>
          <p:cNvSpPr txBox="1"/>
          <p:nvPr/>
        </p:nvSpPr>
        <p:spPr>
          <a:xfrm>
            <a:off x="678427" y="1962213"/>
            <a:ext cx="14551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2400" b="1" dirty="0">
                <a:solidFill>
                  <a:srgbClr val="FF0000"/>
                </a:solidFill>
              </a:rPr>
              <a:t>QUERY :</a:t>
            </a:r>
            <a:r>
              <a:rPr lang="en-US" altLang="en-US" sz="1400" b="1" dirty="0">
                <a:solidFill>
                  <a:srgbClr val="FF0000"/>
                </a:solidFill>
              </a:rPr>
              <a:t> </a:t>
            </a:r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B1B17B-7455-FBE8-5B96-44CE7B9B596E}"/>
              </a:ext>
            </a:extLst>
          </p:cNvPr>
          <p:cNvSpPr txBox="1"/>
          <p:nvPr/>
        </p:nvSpPr>
        <p:spPr>
          <a:xfrm>
            <a:off x="7580671" y="1962213"/>
            <a:ext cx="166165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2400" b="1" dirty="0">
                <a:solidFill>
                  <a:srgbClr val="FF0000"/>
                </a:solidFill>
              </a:rPr>
              <a:t>OUTPUT :</a:t>
            </a:r>
            <a:endParaRPr lang="en-IN" sz="2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2E1B03C-1B24-5181-2209-91CF72396B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428" y="2562759"/>
            <a:ext cx="7039896" cy="313416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DF6595C-DA1D-4C05-BDC8-1A15EA6189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6442" y="2751322"/>
            <a:ext cx="3258005" cy="2495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0959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8E2AE6F-812B-852E-588D-8E31B53AED31}"/>
              </a:ext>
            </a:extLst>
          </p:cNvPr>
          <p:cNvSpPr txBox="1"/>
          <p:nvPr/>
        </p:nvSpPr>
        <p:spPr>
          <a:xfrm>
            <a:off x="639097" y="917829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b="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Objective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25B579-BD6D-8B51-8DB8-CD64F538252C}"/>
              </a:ext>
            </a:extLst>
          </p:cNvPr>
          <p:cNvSpPr txBox="1"/>
          <p:nvPr/>
        </p:nvSpPr>
        <p:spPr>
          <a:xfrm>
            <a:off x="737419" y="1989543"/>
            <a:ext cx="10717162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Analyze restaurant and consumer datasets using MySQL.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Identify patterns in customer preferences, restaurant performance, and service quality.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Apply SQL joins, aggregations, subqueries, CTEs, views, and stored procedures.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Generate actionable insights to improve customer satisfaction and business decisions.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25554056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F598B79-2DED-35AC-16ED-4458518BC1F6}"/>
              </a:ext>
            </a:extLst>
          </p:cNvPr>
          <p:cNvSpPr txBox="1"/>
          <p:nvPr/>
        </p:nvSpPr>
        <p:spPr>
          <a:xfrm>
            <a:off x="786579" y="554467"/>
            <a:ext cx="900634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2. Derived Table – Average age per occupation (only consumers who rated)</a:t>
            </a:r>
            <a:endParaRPr lang="en-IN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EC6DE3-3EF0-7DA3-3296-1A65F53BF7FF}"/>
              </a:ext>
            </a:extLst>
          </p:cNvPr>
          <p:cNvSpPr txBox="1"/>
          <p:nvPr/>
        </p:nvSpPr>
        <p:spPr>
          <a:xfrm>
            <a:off x="786579" y="1404851"/>
            <a:ext cx="14551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2400" b="1" dirty="0">
                <a:solidFill>
                  <a:srgbClr val="FF0000"/>
                </a:solidFill>
              </a:rPr>
              <a:t>QUERY :</a:t>
            </a:r>
            <a:r>
              <a:rPr lang="en-US" altLang="en-US" sz="1400" b="1" dirty="0">
                <a:solidFill>
                  <a:srgbClr val="FF0000"/>
                </a:solidFill>
              </a:rPr>
              <a:t> </a:t>
            </a:r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AC344B-90C9-43BF-958D-A2ACB448A99E}"/>
              </a:ext>
            </a:extLst>
          </p:cNvPr>
          <p:cNvSpPr txBox="1"/>
          <p:nvPr/>
        </p:nvSpPr>
        <p:spPr>
          <a:xfrm>
            <a:off x="7645536" y="1399156"/>
            <a:ext cx="166165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2400" b="1" dirty="0">
                <a:solidFill>
                  <a:srgbClr val="FF0000"/>
                </a:solidFill>
              </a:rPr>
              <a:t>OUTPUT :</a:t>
            </a:r>
            <a:endParaRPr lang="en-IN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00CC5C2-AE22-3D01-7E51-8390EE2DC1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579" y="2316790"/>
            <a:ext cx="6858957" cy="19243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7F7CFF4-3BCF-3174-77D8-903D5F10CA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6362" y="2611307"/>
            <a:ext cx="1619476" cy="1124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000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2E973EF-C60A-96DD-CE28-D17563708031}"/>
              </a:ext>
            </a:extLst>
          </p:cNvPr>
          <p:cNvSpPr txBox="1"/>
          <p:nvPr/>
        </p:nvSpPr>
        <p:spPr>
          <a:xfrm>
            <a:off x="757084" y="583531"/>
            <a:ext cx="817060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3. CTE + Window Function – Rank ratings for 'Cuernavaca' restaurants</a:t>
            </a:r>
            <a:endParaRPr lang="en-IN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7D9619-BF65-5922-1776-C5D18657B744}"/>
              </a:ext>
            </a:extLst>
          </p:cNvPr>
          <p:cNvSpPr txBox="1"/>
          <p:nvPr/>
        </p:nvSpPr>
        <p:spPr>
          <a:xfrm>
            <a:off x="757084" y="1368256"/>
            <a:ext cx="14551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2400" b="1" dirty="0">
                <a:solidFill>
                  <a:srgbClr val="FF0000"/>
                </a:solidFill>
              </a:rPr>
              <a:t>QUERY :</a:t>
            </a:r>
            <a:r>
              <a:rPr lang="en-US" altLang="en-US" sz="1400" b="1" dirty="0">
                <a:solidFill>
                  <a:srgbClr val="FF0000"/>
                </a:solidFill>
              </a:rPr>
              <a:t> </a:t>
            </a:r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4E1B9B-0292-93E0-F452-A6AF7AEDB9ED}"/>
              </a:ext>
            </a:extLst>
          </p:cNvPr>
          <p:cNvSpPr txBox="1"/>
          <p:nvPr/>
        </p:nvSpPr>
        <p:spPr>
          <a:xfrm>
            <a:off x="6787411" y="1368255"/>
            <a:ext cx="166165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2400" b="1" dirty="0">
                <a:solidFill>
                  <a:srgbClr val="FF0000"/>
                </a:solidFill>
              </a:rPr>
              <a:t>OUTPUT :</a:t>
            </a:r>
            <a:endParaRPr lang="en-IN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58DD8D7-E318-6DC8-9EE4-23FC6F333F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084" y="2455559"/>
            <a:ext cx="6184490" cy="241016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E2DE121-B1C3-2623-CBA6-EE43B1B35D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9335" y="2214534"/>
            <a:ext cx="3962953" cy="2534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0936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3CAACFB-4D46-763E-D868-88C0DF29A291}"/>
              </a:ext>
            </a:extLst>
          </p:cNvPr>
          <p:cNvSpPr txBox="1"/>
          <p:nvPr/>
        </p:nvSpPr>
        <p:spPr>
          <a:xfrm>
            <a:off x="845574" y="563867"/>
            <a:ext cx="675476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4. Window Function – Show average rating per consumer</a:t>
            </a:r>
            <a:endParaRPr lang="en-IN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0AC7B2-5553-6D93-B5B5-0DE49C1027F0}"/>
              </a:ext>
            </a:extLst>
          </p:cNvPr>
          <p:cNvSpPr txBox="1"/>
          <p:nvPr/>
        </p:nvSpPr>
        <p:spPr>
          <a:xfrm>
            <a:off x="845574" y="1554032"/>
            <a:ext cx="14551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2400" b="1" dirty="0">
                <a:solidFill>
                  <a:srgbClr val="FF0000"/>
                </a:solidFill>
              </a:rPr>
              <a:t>QUERY :</a:t>
            </a:r>
            <a:r>
              <a:rPr lang="en-US" altLang="en-US" sz="1400" b="1" dirty="0">
                <a:solidFill>
                  <a:srgbClr val="FF0000"/>
                </a:solidFill>
              </a:rPr>
              <a:t> </a:t>
            </a:r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C5B162-C7AD-299C-B691-52425692448D}"/>
              </a:ext>
            </a:extLst>
          </p:cNvPr>
          <p:cNvSpPr txBox="1"/>
          <p:nvPr/>
        </p:nvSpPr>
        <p:spPr>
          <a:xfrm>
            <a:off x="6272979" y="1554031"/>
            <a:ext cx="166165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2400" b="1" dirty="0">
                <a:solidFill>
                  <a:srgbClr val="FF0000"/>
                </a:solidFill>
              </a:rPr>
              <a:t>OUTPUT :</a:t>
            </a:r>
            <a:endParaRPr lang="en-IN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5601998-B443-8C1A-FB9E-5F2A3129AA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573" y="2775092"/>
            <a:ext cx="5732207" cy="14036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36FD9B3-A8B4-35B9-22C8-18D4CCB07B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4482" y="2440675"/>
            <a:ext cx="4363059" cy="2495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9586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35FE77F-DE99-3FA4-EBD1-CC762484EB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7419" y="470149"/>
            <a:ext cx="8229600" cy="677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5. CTE + ROW_NUMBER – Students with 'Low' budget, top 3 cuisines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2933D6-7975-A9AD-7650-2C8CF1BAA8B2}"/>
              </a:ext>
            </a:extLst>
          </p:cNvPr>
          <p:cNvSpPr txBox="1"/>
          <p:nvPr/>
        </p:nvSpPr>
        <p:spPr>
          <a:xfrm>
            <a:off x="737419" y="1177288"/>
            <a:ext cx="14551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2400" b="1" dirty="0">
                <a:solidFill>
                  <a:srgbClr val="FF0000"/>
                </a:solidFill>
              </a:rPr>
              <a:t>QUERY :</a:t>
            </a:r>
            <a:r>
              <a:rPr lang="en-US" altLang="en-US" sz="1400" b="1" dirty="0">
                <a:solidFill>
                  <a:srgbClr val="FF0000"/>
                </a:solidFill>
              </a:rPr>
              <a:t> </a:t>
            </a:r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68992D-B3AB-684A-777F-2D985653D23F}"/>
              </a:ext>
            </a:extLst>
          </p:cNvPr>
          <p:cNvSpPr txBox="1"/>
          <p:nvPr/>
        </p:nvSpPr>
        <p:spPr>
          <a:xfrm>
            <a:off x="8622888" y="1177288"/>
            <a:ext cx="166165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2400" b="1" dirty="0">
                <a:solidFill>
                  <a:srgbClr val="FF0000"/>
                </a:solidFill>
              </a:rPr>
              <a:t>OUTPUT :</a:t>
            </a:r>
            <a:endParaRPr lang="en-IN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F40C3DD-B127-5B41-F316-F5DB46EFEC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419" y="1788753"/>
            <a:ext cx="8154538" cy="351521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3670139-3E1D-0D8F-CE66-E9B8F840D8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4249" y="2067827"/>
            <a:ext cx="2200582" cy="2486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5161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C7F19D-B543-5152-C3C9-F0DD5D0633C5}"/>
              </a:ext>
            </a:extLst>
          </p:cNvPr>
          <p:cNvSpPr txBox="1"/>
          <p:nvPr/>
        </p:nvSpPr>
        <p:spPr>
          <a:xfrm>
            <a:off x="865238" y="777178"/>
            <a:ext cx="750201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6. Derived Table – Ratings by Consumer U1008, with next rating</a:t>
            </a:r>
            <a:endParaRPr lang="en-IN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450CC6-0EB0-ED47-664B-CC93A33B371C}"/>
              </a:ext>
            </a:extLst>
          </p:cNvPr>
          <p:cNvSpPr txBox="1"/>
          <p:nvPr/>
        </p:nvSpPr>
        <p:spPr>
          <a:xfrm>
            <a:off x="865238" y="1802238"/>
            <a:ext cx="14551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2400" b="1" dirty="0">
                <a:solidFill>
                  <a:srgbClr val="FF0000"/>
                </a:solidFill>
              </a:rPr>
              <a:t>QUERY :</a:t>
            </a:r>
            <a:r>
              <a:rPr lang="en-US" altLang="en-US" sz="1400" b="1" dirty="0">
                <a:solidFill>
                  <a:srgbClr val="FF0000"/>
                </a:solidFill>
              </a:rPr>
              <a:t> </a:t>
            </a:r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3E5921-21F6-6993-ADE2-973590F81C8A}"/>
              </a:ext>
            </a:extLst>
          </p:cNvPr>
          <p:cNvSpPr txBox="1"/>
          <p:nvPr/>
        </p:nvSpPr>
        <p:spPr>
          <a:xfrm>
            <a:off x="7536425" y="1802237"/>
            <a:ext cx="166165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2400" b="1" dirty="0">
                <a:solidFill>
                  <a:srgbClr val="FF0000"/>
                </a:solidFill>
              </a:rPr>
              <a:t>OUTPUT :</a:t>
            </a:r>
            <a:endParaRPr lang="en-IN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7E6BAF3-BA47-F5E2-A607-61EB9DE64F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238" y="2888853"/>
            <a:ext cx="6563641" cy="18385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EC7C70B-6851-BF74-979C-E18FA315EB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9412" y="2654979"/>
            <a:ext cx="3029373" cy="2114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0511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34CA74-DE37-E0A3-9C55-1838AAF7AE52}"/>
              </a:ext>
            </a:extLst>
          </p:cNvPr>
          <p:cNvSpPr txBox="1"/>
          <p:nvPr/>
        </p:nvSpPr>
        <p:spPr>
          <a:xfrm>
            <a:off x="816078" y="514706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dirty="0"/>
              <a:t>7. View – </a:t>
            </a:r>
            <a:r>
              <a:rPr lang="en-IN" sz="2000" dirty="0" err="1"/>
              <a:t>HighlyRatedMexicanRestaurants</a:t>
            </a:r>
            <a:endParaRPr lang="en-IN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7AD85F-4137-E1BD-289F-A13BD8DC4B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321" y="2227993"/>
            <a:ext cx="7725853" cy="26959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79E61D8-1EBB-DD0F-38A1-ADB4CEF794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7755" y="2733578"/>
            <a:ext cx="3372630" cy="139084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92CA789-8AB0-55DA-7616-D064FAC1DEF7}"/>
              </a:ext>
            </a:extLst>
          </p:cNvPr>
          <p:cNvSpPr txBox="1"/>
          <p:nvPr/>
        </p:nvSpPr>
        <p:spPr>
          <a:xfrm>
            <a:off x="816078" y="1340572"/>
            <a:ext cx="14551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2400" b="1" dirty="0">
                <a:solidFill>
                  <a:srgbClr val="FF0000"/>
                </a:solidFill>
              </a:rPr>
              <a:t>QUERY :</a:t>
            </a:r>
            <a:r>
              <a:rPr lang="en-US" altLang="en-US" sz="1400" b="1" dirty="0">
                <a:solidFill>
                  <a:srgbClr val="FF0000"/>
                </a:solidFill>
              </a:rPr>
              <a:t> </a:t>
            </a:r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15D111-FDF2-022E-7E69-AC7FFEB73A86}"/>
              </a:ext>
            </a:extLst>
          </p:cNvPr>
          <p:cNvSpPr txBox="1"/>
          <p:nvPr/>
        </p:nvSpPr>
        <p:spPr>
          <a:xfrm>
            <a:off x="8313174" y="1373003"/>
            <a:ext cx="166165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2400" b="1" dirty="0">
                <a:solidFill>
                  <a:srgbClr val="FF0000"/>
                </a:solidFill>
              </a:rPr>
              <a:t>OUTPUT :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41841592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3213FB5-6B74-CF3A-CC4D-533DA7FF9AD4}"/>
              </a:ext>
            </a:extLst>
          </p:cNvPr>
          <p:cNvSpPr txBox="1"/>
          <p:nvPr/>
        </p:nvSpPr>
        <p:spPr>
          <a:xfrm>
            <a:off x="737418" y="593796"/>
            <a:ext cx="1015672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8. CTE – Mexican cuisine lovers who have not rated any highly-rated Mexican restaurant</a:t>
            </a:r>
            <a:endParaRPr lang="en-IN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9FA5DE7-6FDC-1530-CCCB-2B55E9A9BD02}"/>
              </a:ext>
            </a:extLst>
          </p:cNvPr>
          <p:cNvSpPr txBox="1"/>
          <p:nvPr/>
        </p:nvSpPr>
        <p:spPr>
          <a:xfrm>
            <a:off x="762000" y="1489666"/>
            <a:ext cx="14551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2400" b="1" dirty="0">
                <a:solidFill>
                  <a:srgbClr val="FF0000"/>
                </a:solidFill>
              </a:rPr>
              <a:t>QUERY :</a:t>
            </a:r>
            <a:r>
              <a:rPr lang="en-US" altLang="en-US" sz="1400" b="1" dirty="0">
                <a:solidFill>
                  <a:srgbClr val="FF0000"/>
                </a:solidFill>
              </a:rPr>
              <a:t> </a:t>
            </a:r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B27A38-5B73-1534-91A9-64BEE24A1539}"/>
              </a:ext>
            </a:extLst>
          </p:cNvPr>
          <p:cNvSpPr txBox="1"/>
          <p:nvPr/>
        </p:nvSpPr>
        <p:spPr>
          <a:xfrm>
            <a:off x="8342671" y="1489666"/>
            <a:ext cx="166165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2400" b="1" dirty="0">
                <a:solidFill>
                  <a:srgbClr val="FF0000"/>
                </a:solidFill>
              </a:rPr>
              <a:t>OUTPUT :</a:t>
            </a:r>
            <a:endParaRPr lang="en-IN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D7E777-BEA5-22ED-D010-81202A09CF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2368432"/>
            <a:ext cx="7354326" cy="314368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B954117-38A0-C150-B23A-E5762D03D5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3658" y="2608600"/>
            <a:ext cx="952633" cy="2486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50550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F7669BF-CC9C-E2A1-8166-D8807DDEFA85}"/>
              </a:ext>
            </a:extLst>
          </p:cNvPr>
          <p:cNvSpPr txBox="1"/>
          <p:nvPr/>
        </p:nvSpPr>
        <p:spPr>
          <a:xfrm>
            <a:off x="825910" y="655073"/>
            <a:ext cx="72365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dirty="0"/>
              <a:t>9. Stored Procedure – </a:t>
            </a:r>
            <a:r>
              <a:rPr lang="en-IN" sz="2000" dirty="0" err="1"/>
              <a:t>GetRestaurantRatingsAboveThreshold</a:t>
            </a:r>
            <a:endParaRPr lang="en-IN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30E5A1-1EF1-BEF5-9C37-4EE50D2DDF30}"/>
              </a:ext>
            </a:extLst>
          </p:cNvPr>
          <p:cNvSpPr txBox="1"/>
          <p:nvPr/>
        </p:nvSpPr>
        <p:spPr>
          <a:xfrm>
            <a:off x="825910" y="1535821"/>
            <a:ext cx="14551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2400" b="1" dirty="0">
                <a:solidFill>
                  <a:srgbClr val="FF0000"/>
                </a:solidFill>
              </a:rPr>
              <a:t>QUERY :</a:t>
            </a:r>
            <a:r>
              <a:rPr lang="en-US" altLang="en-US" sz="1400" b="1" dirty="0">
                <a:solidFill>
                  <a:srgbClr val="FF0000"/>
                </a:solidFill>
              </a:rPr>
              <a:t> </a:t>
            </a:r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81069A-60CC-4C1E-81F6-44743280F905}"/>
              </a:ext>
            </a:extLst>
          </p:cNvPr>
          <p:cNvSpPr txBox="1"/>
          <p:nvPr/>
        </p:nvSpPr>
        <p:spPr>
          <a:xfrm>
            <a:off x="8718487" y="1535821"/>
            <a:ext cx="166165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2400" b="1" dirty="0">
                <a:solidFill>
                  <a:srgbClr val="FF0000"/>
                </a:solidFill>
              </a:rPr>
              <a:t>OUTPUT :</a:t>
            </a:r>
            <a:endParaRPr lang="en-IN" sz="24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637C653-ABA0-EDF0-ED7B-FABA201A55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910" y="2302685"/>
            <a:ext cx="8049748" cy="292458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3D6B325-7472-6508-7555-9191CA519B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0205" y="3764976"/>
            <a:ext cx="4058216" cy="523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43795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8530CE1-27C8-9148-ABF6-BD5B6C8873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7419" y="647129"/>
            <a:ext cx="7718323" cy="677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10. Top 2 highest-rated restaurants for each cuisine (ties included)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559C11-3226-8AA9-1BEF-1A248CBF6E7F}"/>
              </a:ext>
            </a:extLst>
          </p:cNvPr>
          <p:cNvSpPr txBox="1"/>
          <p:nvPr/>
        </p:nvSpPr>
        <p:spPr>
          <a:xfrm>
            <a:off x="737419" y="1535821"/>
            <a:ext cx="14551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2400" b="1" dirty="0">
                <a:solidFill>
                  <a:srgbClr val="FF0000"/>
                </a:solidFill>
              </a:rPr>
              <a:t>QUERY :</a:t>
            </a:r>
            <a:r>
              <a:rPr lang="en-US" altLang="en-US" sz="1400" b="1" dirty="0">
                <a:solidFill>
                  <a:srgbClr val="FF0000"/>
                </a:solidFill>
              </a:rPr>
              <a:t> </a:t>
            </a:r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2C6265-77F8-C8DD-79C6-16444F700725}"/>
              </a:ext>
            </a:extLst>
          </p:cNvPr>
          <p:cNvSpPr txBox="1"/>
          <p:nvPr/>
        </p:nvSpPr>
        <p:spPr>
          <a:xfrm>
            <a:off x="8718487" y="1535821"/>
            <a:ext cx="166165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2400" b="1" dirty="0">
                <a:solidFill>
                  <a:srgbClr val="FF0000"/>
                </a:solidFill>
              </a:rPr>
              <a:t>OUTPUT :</a:t>
            </a:r>
            <a:endParaRPr lang="en-IN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665BA6-A291-E19F-48DF-88FD157574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668" y="2433456"/>
            <a:ext cx="6398215" cy="26006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6947BBE-794D-6AB6-8311-C7EFF1CFB3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6389" y="2471561"/>
            <a:ext cx="4105848" cy="2524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87288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9219B8F-23EB-B01D-DB16-B8954CE30A69}"/>
              </a:ext>
            </a:extLst>
          </p:cNvPr>
          <p:cNvSpPr txBox="1"/>
          <p:nvPr/>
        </p:nvSpPr>
        <p:spPr>
          <a:xfrm>
            <a:off x="737419" y="401013"/>
            <a:ext cx="971427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11. View + CTE – Top 5 consumers by average rating &amp; their Mexican ratings count</a:t>
            </a:r>
            <a:endParaRPr lang="en-IN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A61D75-B467-26F7-5B14-46B210FC4950}"/>
              </a:ext>
            </a:extLst>
          </p:cNvPr>
          <p:cNvSpPr txBox="1"/>
          <p:nvPr/>
        </p:nvSpPr>
        <p:spPr>
          <a:xfrm>
            <a:off x="737419" y="1066312"/>
            <a:ext cx="14551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2400" b="1" dirty="0">
                <a:solidFill>
                  <a:srgbClr val="FF0000"/>
                </a:solidFill>
              </a:rPr>
              <a:t>QUERY :</a:t>
            </a:r>
            <a:r>
              <a:rPr lang="en-US" altLang="en-US" sz="1400" b="1" dirty="0">
                <a:solidFill>
                  <a:srgbClr val="FF0000"/>
                </a:solidFill>
              </a:rPr>
              <a:t> </a:t>
            </a:r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BD5236-1B9A-0FC4-704C-9043773FE830}"/>
              </a:ext>
            </a:extLst>
          </p:cNvPr>
          <p:cNvSpPr txBox="1"/>
          <p:nvPr/>
        </p:nvSpPr>
        <p:spPr>
          <a:xfrm>
            <a:off x="8462849" y="1060457"/>
            <a:ext cx="166165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2400" b="1" dirty="0">
                <a:solidFill>
                  <a:srgbClr val="FF0000"/>
                </a:solidFill>
              </a:rPr>
              <a:t>OUTPUT :</a:t>
            </a:r>
            <a:endParaRPr lang="en-IN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3155DDA-9E04-83B1-D547-6DC9C376DF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419" y="1789086"/>
            <a:ext cx="7421011" cy="46679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084616A-80E8-27C4-CBBD-D95D73D123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3415" y="2932239"/>
            <a:ext cx="4182059" cy="1124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2962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F1E9DE1-60BD-3BB1-AE46-CB5486F2545B}"/>
              </a:ext>
            </a:extLst>
          </p:cNvPr>
          <p:cNvSpPr txBox="1"/>
          <p:nvPr/>
        </p:nvSpPr>
        <p:spPr>
          <a:xfrm>
            <a:off x="598170" y="370582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b="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Tables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BCE4E79-E74C-3AB4-1762-1D6274B6D0AC}"/>
              </a:ext>
            </a:extLst>
          </p:cNvPr>
          <p:cNvSpPr txBox="1"/>
          <p:nvPr/>
        </p:nvSpPr>
        <p:spPr>
          <a:xfrm>
            <a:off x="598170" y="1108319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Consumer Table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3370D8-0E01-FF3A-D478-033B6DE130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170" y="1884538"/>
            <a:ext cx="10995660" cy="14954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4A8DB20-8F1B-A8C1-78C0-86829C7C3B9C}"/>
              </a:ext>
            </a:extLst>
          </p:cNvPr>
          <p:cNvSpPr txBox="1"/>
          <p:nvPr/>
        </p:nvSpPr>
        <p:spPr>
          <a:xfrm>
            <a:off x="598170" y="3615276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 err="1"/>
              <a:t>Consumer_Preferences</a:t>
            </a:r>
            <a:r>
              <a:rPr lang="en-US" sz="2400" dirty="0"/>
              <a:t> Table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3238A11-58D5-FCB1-9F3F-1852DD5EB1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170" y="4309144"/>
            <a:ext cx="2977515" cy="1882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18743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64FD33-79F3-8774-CEAF-C004817F5B4B}"/>
              </a:ext>
            </a:extLst>
          </p:cNvPr>
          <p:cNvSpPr txBox="1"/>
          <p:nvPr/>
        </p:nvSpPr>
        <p:spPr>
          <a:xfrm>
            <a:off x="875071" y="379981"/>
            <a:ext cx="88293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dirty="0"/>
              <a:t>12. Stored Procedure – </a:t>
            </a:r>
            <a:r>
              <a:rPr lang="en-IN" sz="2000" dirty="0" err="1"/>
              <a:t>GetConsumerSegmentAndRestaurantPerformance</a:t>
            </a:r>
            <a:endParaRPr lang="en-IN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B743C2-0E7F-CC59-BF81-7CA626DE51B3}"/>
              </a:ext>
            </a:extLst>
          </p:cNvPr>
          <p:cNvSpPr txBox="1"/>
          <p:nvPr/>
        </p:nvSpPr>
        <p:spPr>
          <a:xfrm>
            <a:off x="875071" y="799397"/>
            <a:ext cx="14551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2400" b="1" dirty="0">
                <a:solidFill>
                  <a:srgbClr val="FF0000"/>
                </a:solidFill>
              </a:rPr>
              <a:t>QUERY :</a:t>
            </a:r>
            <a:r>
              <a:rPr lang="en-US" altLang="en-US" sz="1400" b="1" dirty="0">
                <a:solidFill>
                  <a:srgbClr val="FF0000"/>
                </a:solidFill>
              </a:rPr>
              <a:t> 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B25553-3531-C8A1-0AB2-3F0D13C6FB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071" y="1261062"/>
            <a:ext cx="7773485" cy="5515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6676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4E07728-02DD-2A59-C60A-9601F49002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565" y="773163"/>
            <a:ext cx="7163800" cy="5134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79252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BD57455-B437-D090-358C-931D7F9A6454}"/>
              </a:ext>
            </a:extLst>
          </p:cNvPr>
          <p:cNvSpPr txBox="1"/>
          <p:nvPr/>
        </p:nvSpPr>
        <p:spPr>
          <a:xfrm>
            <a:off x="5265174" y="735993"/>
            <a:ext cx="166165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2400" b="1" dirty="0">
                <a:solidFill>
                  <a:srgbClr val="FF0000"/>
                </a:solidFill>
              </a:rPr>
              <a:t>OUTPUT :</a:t>
            </a: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AF45D1-4946-C362-1957-5BCD977AA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5270" y="1924668"/>
            <a:ext cx="9369208" cy="2143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12411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2C530BB-8F91-37C0-20B9-F10AF6051C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7083" y="1346386"/>
            <a:ext cx="10363201" cy="44012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Mexican cuisine is most popular among consumers aged 25–35 → focus marketing on this segment.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Medium-priced restaurants with wine/beer receive higher ratings → maintain quality in this category.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Students and social drinkers are highly engaged → offer discounts and targeted promotions.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Restaurants with parking score better in service ratings → invest in parking facilities where possible.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American cuisine preference aligns with medium budget → set prices accordingly to attract this group.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BE650D3-5ECD-BF17-DF74-AEB5797AFD2C}"/>
              </a:ext>
            </a:extLst>
          </p:cNvPr>
          <p:cNvSpPr txBox="1"/>
          <p:nvPr/>
        </p:nvSpPr>
        <p:spPr>
          <a:xfrm>
            <a:off x="668593" y="445880"/>
            <a:ext cx="777731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b="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Final Business Insights &amp; Recommendations</a:t>
            </a:r>
          </a:p>
        </p:txBody>
      </p:sp>
    </p:spTree>
    <p:extLst>
      <p:ext uri="{BB962C8B-B14F-4D97-AF65-F5344CB8AC3E}">
        <p14:creationId xmlns:p14="http://schemas.microsoft.com/office/powerpoint/2010/main" val="359943436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179E83-EB51-31EC-8E99-A72DD9D30761}"/>
              </a:ext>
            </a:extLst>
          </p:cNvPr>
          <p:cNvSpPr txBox="1"/>
          <p:nvPr/>
        </p:nvSpPr>
        <p:spPr>
          <a:xfrm>
            <a:off x="589936" y="504874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b="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My Experience &amp; Challenges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2C1CB9F5-312D-DABB-AEB7-4FCE1A7CCD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9936" y="1681202"/>
            <a:ext cx="10795819" cy="3785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Learning Curve: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Enhanced SQL skills with joins, subqueries, CTEs, and views.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Foreign Key Dependencies: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Managed table loading order to maintain relationships.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Query Optimization: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Selected the most efficient approach (JOIN vs. subquery) for each task.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Complex Relationships: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Understood and applied ER diagram relationships to build correct queries.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Real-World Thinking: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Translated business questions into SQL queries to generate actionable insights.</a:t>
            </a:r>
          </a:p>
        </p:txBody>
      </p:sp>
    </p:spTree>
    <p:extLst>
      <p:ext uri="{BB962C8B-B14F-4D97-AF65-F5344CB8AC3E}">
        <p14:creationId xmlns:p14="http://schemas.microsoft.com/office/powerpoint/2010/main" val="25398076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BCF71B-0A16-EC5C-C780-6E3DBDF1B4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C216680-8653-778B-4460-245F67632570}"/>
              </a:ext>
            </a:extLst>
          </p:cNvPr>
          <p:cNvSpPr txBox="1"/>
          <p:nvPr/>
        </p:nvSpPr>
        <p:spPr>
          <a:xfrm>
            <a:off x="698091" y="406551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b="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+mn-ea"/>
              </a:rPr>
              <a:t>Conclusion </a:t>
            </a:r>
            <a:r>
              <a:rPr lang="en-IN" sz="3200" b="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(Key Finding overall)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10888AA1-B0B0-B3F9-D042-C0A23A76B0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8090" y="1228397"/>
            <a:ext cx="10717161" cy="44012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Data analysis revealed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Mexican cuisine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as the top preference, especially among younger consumers.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Medium-priced restaurants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with wine/beer and parking facilities consistently received higher ratings.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Students and social drinkers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emerged as highly active reviewers, providing valuable feedback.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Combining consumer preferences with restaurant performance helps identify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target markets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and guide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business strategies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project demonstrated how SQL techniques (joins, subqueries, CTEs, views, stored procedures) can turn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raw data into actionable insights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3856744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701AEC-92CD-999B-D208-BEC1804890B4}"/>
              </a:ext>
            </a:extLst>
          </p:cNvPr>
          <p:cNvSpPr txBox="1"/>
          <p:nvPr/>
        </p:nvSpPr>
        <p:spPr>
          <a:xfrm>
            <a:off x="2723536" y="879365"/>
            <a:ext cx="6096000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US" sz="9600" b="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Q&amp;A</a:t>
            </a:r>
          </a:p>
          <a:p>
            <a:pPr algn="ctr">
              <a:buNone/>
            </a:pPr>
            <a:endParaRPr lang="en-US" sz="3200" b="1" dirty="0">
              <a:solidFill>
                <a:srgbClr val="FF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ctr">
              <a:buNone/>
            </a:pPr>
            <a:r>
              <a:rPr lang="en-US" sz="3200" dirty="0"/>
              <a:t>💬 </a:t>
            </a:r>
            <a:r>
              <a:rPr lang="en-US" sz="3200" i="1" dirty="0"/>
              <a:t>Thank you for your attention.</a:t>
            </a:r>
          </a:p>
          <a:p>
            <a:pPr algn="ctr">
              <a:buNone/>
            </a:pPr>
            <a:br>
              <a:rPr lang="en-US" sz="3200" dirty="0"/>
            </a:br>
            <a:r>
              <a:rPr lang="en-US" sz="3200" dirty="0"/>
              <a:t>📌 </a:t>
            </a:r>
            <a:r>
              <a:rPr lang="en-US" sz="3200" i="1" dirty="0"/>
              <a:t>Questions are welcome!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14928776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66516" y="1850749"/>
            <a:ext cx="4465643" cy="2834317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5"/>
          <p:cNvSpPr txBox="1"/>
          <p:nvPr/>
        </p:nvSpPr>
        <p:spPr>
          <a:xfrm>
            <a:off x="1244600" y="2997200"/>
            <a:ext cx="3661836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4400"/>
              <a:buFont typeface="Libre Baskerville"/>
              <a:buNone/>
            </a:pPr>
            <a:r>
              <a:rPr lang="en-IN" sz="4400" b="0" i="0" u="none" strike="noStrike" cap="none">
                <a:solidFill>
                  <a:srgbClr val="C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THANK YOU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DD4D5C2-EB8B-C33B-039D-1DB5E9AAD546}"/>
              </a:ext>
            </a:extLst>
          </p:cNvPr>
          <p:cNvSpPr txBox="1"/>
          <p:nvPr/>
        </p:nvSpPr>
        <p:spPr>
          <a:xfrm>
            <a:off x="623570" y="351498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Restaurants Table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E5E182-6448-97E1-7941-0F36C63F4E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515" y="994540"/>
            <a:ext cx="11062970" cy="15354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858A06A-FBDC-B5DC-53CD-3D7C56948874}"/>
              </a:ext>
            </a:extLst>
          </p:cNvPr>
          <p:cNvSpPr txBox="1"/>
          <p:nvPr/>
        </p:nvSpPr>
        <p:spPr>
          <a:xfrm>
            <a:off x="564515" y="2741767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 err="1"/>
              <a:t>Restaurant_Cuisines</a:t>
            </a:r>
            <a:r>
              <a:rPr lang="en-US" sz="2400" dirty="0"/>
              <a:t> Table</a:t>
            </a:r>
            <a:endParaRPr lang="en-IN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E738722-0251-C2B8-94D7-591B87CD0D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360" y="3429000"/>
            <a:ext cx="2388870" cy="207391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DF854C7-9115-E826-4BCD-637EEA8ABBB9}"/>
              </a:ext>
            </a:extLst>
          </p:cNvPr>
          <p:cNvSpPr txBox="1"/>
          <p:nvPr/>
        </p:nvSpPr>
        <p:spPr>
          <a:xfrm>
            <a:off x="7039897" y="2741766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Ratings Table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A5D7FBF-9C11-1BF9-9528-C82EF13432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9571" y="3397672"/>
            <a:ext cx="5518785" cy="2016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8309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B91ABA5-6DA6-A739-A60D-4BDAFF04616F}"/>
              </a:ext>
            </a:extLst>
          </p:cNvPr>
          <p:cNvSpPr txBox="1"/>
          <p:nvPr/>
        </p:nvSpPr>
        <p:spPr>
          <a:xfrm>
            <a:off x="698091" y="364038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ER Diagram</a:t>
            </a:r>
            <a:endParaRPr lang="en-IN" sz="3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BC6BB8-1077-476D-C2B3-5F124B6A65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6849" y="1189702"/>
            <a:ext cx="9350479" cy="4748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5693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CCDFF2A-E685-C7AB-FC20-F165357D3DAF}"/>
              </a:ext>
            </a:extLst>
          </p:cNvPr>
          <p:cNvSpPr txBox="1"/>
          <p:nvPr/>
        </p:nvSpPr>
        <p:spPr>
          <a:xfrm>
            <a:off x="599766" y="167491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b="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Schema Explanation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7A8562-CD5A-35D6-03A0-E0F209FB7536}"/>
              </a:ext>
            </a:extLst>
          </p:cNvPr>
          <p:cNvSpPr txBox="1"/>
          <p:nvPr/>
        </p:nvSpPr>
        <p:spPr>
          <a:xfrm>
            <a:off x="599766" y="752266"/>
            <a:ext cx="10894143" cy="2369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000" b="1" dirty="0"/>
              <a:t>Tables Overview</a:t>
            </a:r>
          </a:p>
          <a:p>
            <a:pPr>
              <a:buNone/>
            </a:pPr>
            <a:endParaRPr lang="en-US" sz="2000" b="1" dirty="0"/>
          </a:p>
          <a:p>
            <a:r>
              <a:rPr lang="en-US" sz="1800" b="1" dirty="0"/>
              <a:t>consumers –</a:t>
            </a:r>
            <a:r>
              <a:rPr lang="en-US" dirty="0"/>
              <a:t> </a:t>
            </a:r>
            <a:r>
              <a:rPr lang="en-US" sz="1600" dirty="0"/>
              <a:t>Stores demographic details of consumers, including age, gender, city, marital status, occupation, </a:t>
            </a:r>
            <a:r>
              <a:rPr lang="en-US" sz="1600" dirty="0" err="1"/>
              <a:t>ect</a:t>
            </a:r>
            <a:r>
              <a:rPr lang="en-US" sz="1600" dirty="0"/>
              <a:t>.</a:t>
            </a:r>
          </a:p>
          <a:p>
            <a:r>
              <a:rPr lang="en-US" sz="1800" b="1" dirty="0"/>
              <a:t>restaurants –</a:t>
            </a:r>
            <a:r>
              <a:rPr lang="en-US" dirty="0"/>
              <a:t> </a:t>
            </a:r>
            <a:r>
              <a:rPr lang="en-US" sz="1600" dirty="0"/>
              <a:t>Contains restaurant details such as name, city, types of services, parking availability, and price range.</a:t>
            </a:r>
          </a:p>
          <a:p>
            <a:r>
              <a:rPr lang="en-US" sz="1800" b="1" dirty="0"/>
              <a:t>ratings</a:t>
            </a:r>
            <a:r>
              <a:rPr lang="en-US" sz="1800" dirty="0"/>
              <a:t> –</a:t>
            </a:r>
            <a:r>
              <a:rPr lang="en-US" dirty="0"/>
              <a:t> </a:t>
            </a:r>
            <a:r>
              <a:rPr lang="en-US" sz="1600" dirty="0"/>
              <a:t>Holds consumer reviews for restaurants, including Overall Rating, Food Rating, and Service Rating.</a:t>
            </a:r>
          </a:p>
          <a:p>
            <a:r>
              <a:rPr lang="en-US" sz="1800" b="1" dirty="0" err="1"/>
              <a:t>consumer_preferences</a:t>
            </a:r>
            <a:r>
              <a:rPr lang="en-US" sz="1800" dirty="0"/>
              <a:t> – </a:t>
            </a:r>
            <a:r>
              <a:rPr lang="en-US" sz="1600" dirty="0"/>
              <a:t>Lists each consumer’s preferred cuisines.</a:t>
            </a:r>
          </a:p>
          <a:p>
            <a:r>
              <a:rPr lang="en-US" sz="1800" b="1" dirty="0" err="1"/>
              <a:t>restaurant_cuisines</a:t>
            </a:r>
            <a:r>
              <a:rPr lang="en-US" sz="1800" dirty="0"/>
              <a:t> – </a:t>
            </a:r>
            <a:r>
              <a:rPr lang="en-US" sz="1600" dirty="0"/>
              <a:t>Lists the cuisines served by each restaurant.</a:t>
            </a:r>
          </a:p>
          <a:p>
            <a:r>
              <a:rPr lang="en-US" sz="1800" b="1" dirty="0" err="1"/>
              <a:t>data_dictionary</a:t>
            </a:r>
            <a:r>
              <a:rPr lang="en-US" sz="1800" dirty="0"/>
              <a:t> – </a:t>
            </a:r>
            <a:r>
              <a:rPr lang="en-US" sz="1600" dirty="0"/>
              <a:t>Describes each column and its meaning in the dataset.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4B5307AC-F5C4-9812-E7E1-997CE06E6F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9766" y="3188514"/>
            <a:ext cx="11130118" cy="32008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Key Relationships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One Consumer → Many Ratings</a:t>
            </a:r>
            <a:endParaRPr lang="en-US" altLang="en-US" sz="18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A single consumer can rate multiple restaurants 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consumers.Consumer_ID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 →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ratings.Consumer_ID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One Restaurant → Many Ratings</a:t>
            </a:r>
            <a:endParaRPr lang="en-US" altLang="en-US" sz="18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A single restaurant can be rated by multiple consumers 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restaurants.Restaurant_ID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 →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ratings.Restaurant_ID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One Restaurant → Many Cuisines</a:t>
            </a:r>
            <a:endParaRPr lang="en-US" altLang="en-US" sz="18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A restaurant can serve multiple cuisines 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restaurants.Restaurant_ID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 →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restaurant_cuisines.Restaurant_ID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One Consumer → Many Cuisine Preferences</a:t>
            </a:r>
            <a:endParaRPr lang="en-US" altLang="en-US" sz="18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A consumer can have multiple preferred cuisines 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consumers.Consumer_ID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 →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consumer_preferences.Consumer_ID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16855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44603FD-1F67-9FDA-0477-01DFEC7668DE}"/>
              </a:ext>
            </a:extLst>
          </p:cNvPr>
          <p:cNvSpPr txBox="1"/>
          <p:nvPr/>
        </p:nvSpPr>
        <p:spPr>
          <a:xfrm>
            <a:off x="521109" y="432620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b="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+mn-ea"/>
              </a:rPr>
              <a:t>Key analysis questions (use cases)</a:t>
            </a:r>
            <a:endParaRPr lang="en-IN" sz="3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17EF011D-8A5B-4602-8CEC-39A864D339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96296" y="1257045"/>
            <a:ext cx="11041626" cy="46782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1. Customer Preferences</a:t>
            </a:r>
            <a:endParaRPr lang="en-US" altLang="en-US" sz="20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     Which cuisines are most preferred by different age groups and occupations?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     What budget categories are most common among consumers?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2. Restaurant Performance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     Which restaurants have the highest average Overall Ratings?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    Are restaurants with parking facilities rated higher than those without?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3. Service &amp; Food Quality Trends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     How does Food Rating compare to Service Rating for the same restaurant?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     Which cities have restaurants with above-average food quality?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4. Consumer Engagement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     Which consumers are most active in providing ratings?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     Do students rate restaurants differently compared to employed professionals?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5. Cuisine-Specific Insights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     Which Mexican restaurants receive the highest ratings?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     How do ratings for Italian cuisine differ from ratings for American cuisine?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96791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37273EF-C3FE-7200-4421-1BFE4FB3CD6D}"/>
              </a:ext>
            </a:extLst>
          </p:cNvPr>
          <p:cNvSpPr txBox="1"/>
          <p:nvPr/>
        </p:nvSpPr>
        <p:spPr>
          <a:xfrm>
            <a:off x="599767" y="357390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b="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+mn-ea"/>
              </a:rPr>
              <a:t>SQL query results </a:t>
            </a:r>
            <a:endParaRPr lang="en-IN" sz="3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03333C-FC79-BEAE-B1D4-BFD09FAA3B85}"/>
              </a:ext>
            </a:extLst>
          </p:cNvPr>
          <p:cNvSpPr txBox="1"/>
          <p:nvPr/>
        </p:nvSpPr>
        <p:spPr>
          <a:xfrm>
            <a:off x="599766" y="1025983"/>
            <a:ext cx="1099246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2400" b="1" dirty="0"/>
              <a:t>Using the WHERE clause to filter data based on specific criteria.</a:t>
            </a:r>
            <a:endParaRPr lang="en-IN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177F8C-F316-C6CA-CBC6-D92C2D992E10}"/>
              </a:ext>
            </a:extLst>
          </p:cNvPr>
          <p:cNvSpPr txBox="1"/>
          <p:nvPr/>
        </p:nvSpPr>
        <p:spPr>
          <a:xfrm>
            <a:off x="599766" y="1655248"/>
            <a:ext cx="1089414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1. List all details of consumers who live in 'Cuernavaca'.</a:t>
            </a:r>
            <a:endParaRPr lang="en-IN" sz="2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8203D9-6950-8704-4E11-E4D8898D0475}"/>
              </a:ext>
            </a:extLst>
          </p:cNvPr>
          <p:cNvSpPr txBox="1"/>
          <p:nvPr/>
        </p:nvSpPr>
        <p:spPr>
          <a:xfrm>
            <a:off x="599766" y="2222958"/>
            <a:ext cx="14551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2400" b="1" dirty="0">
                <a:solidFill>
                  <a:srgbClr val="FF0000"/>
                </a:solidFill>
              </a:rPr>
              <a:t>QUERY :</a:t>
            </a:r>
            <a:r>
              <a:rPr lang="en-US" altLang="en-US" sz="1400" b="1" dirty="0">
                <a:solidFill>
                  <a:srgbClr val="FF0000"/>
                </a:solidFill>
              </a:rPr>
              <a:t> </a:t>
            </a:r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36181F8-7A6A-BD78-9088-D34EDEA9E532}"/>
              </a:ext>
            </a:extLst>
          </p:cNvPr>
          <p:cNvSpPr txBox="1"/>
          <p:nvPr/>
        </p:nvSpPr>
        <p:spPr>
          <a:xfrm>
            <a:off x="6292645" y="2222957"/>
            <a:ext cx="166165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2400" b="1" dirty="0">
                <a:solidFill>
                  <a:srgbClr val="FF0000"/>
                </a:solidFill>
              </a:rPr>
              <a:t>OUTPUT :</a:t>
            </a:r>
            <a:endParaRPr lang="en-IN" sz="24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5C9E538-EE8F-9B57-1806-751C5333ED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766" y="3163901"/>
            <a:ext cx="3484023" cy="176280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11FD935-FF90-17BA-1D60-78F0F68810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5124" y="2887854"/>
            <a:ext cx="5889522" cy="2314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2359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3403</TotalTime>
  <Words>1437</Words>
  <Application>Microsoft Office PowerPoint</Application>
  <PresentationFormat>Widescreen</PresentationFormat>
  <Paragraphs>203</Paragraphs>
  <Slides>47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3" baseType="lpstr">
      <vt:lpstr>Arial</vt:lpstr>
      <vt:lpstr>Libre Baskerville</vt:lpstr>
      <vt:lpstr>Times New Roman</vt:lpstr>
      <vt:lpstr>Wingdings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Raghu Ram Aduri</dc:creator>
  <cp:lastModifiedBy>Chandana Inturu</cp:lastModifiedBy>
  <cp:revision>3</cp:revision>
  <dcterms:created xsi:type="dcterms:W3CDTF">2021-02-16T05:19:01Z</dcterms:created>
  <dcterms:modified xsi:type="dcterms:W3CDTF">2025-08-22T05:29:53Z</dcterms:modified>
</cp:coreProperties>
</file>